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4"/>
    <p:sldMasterId id="2147483711" r:id="rId5"/>
  </p:sldMasterIdLst>
  <p:notesMasterIdLst>
    <p:notesMasterId r:id="rId34"/>
  </p:notesMasterIdLst>
  <p:sldIdLst>
    <p:sldId id="256" r:id="rId6"/>
    <p:sldId id="331" r:id="rId7"/>
    <p:sldId id="336" r:id="rId8"/>
    <p:sldId id="338" r:id="rId9"/>
    <p:sldId id="379" r:id="rId10"/>
    <p:sldId id="341" r:id="rId11"/>
    <p:sldId id="342" r:id="rId12"/>
    <p:sldId id="345" r:id="rId13"/>
    <p:sldId id="366" r:id="rId14"/>
    <p:sldId id="343" r:id="rId15"/>
    <p:sldId id="346" r:id="rId16"/>
    <p:sldId id="313" r:id="rId17"/>
    <p:sldId id="368" r:id="rId18"/>
    <p:sldId id="348" r:id="rId19"/>
    <p:sldId id="374" r:id="rId20"/>
    <p:sldId id="281" r:id="rId21"/>
    <p:sldId id="371" r:id="rId22"/>
    <p:sldId id="369" r:id="rId23"/>
    <p:sldId id="318" r:id="rId24"/>
    <p:sldId id="356" r:id="rId25"/>
    <p:sldId id="361" r:id="rId26"/>
    <p:sldId id="359" r:id="rId27"/>
    <p:sldId id="375" r:id="rId28"/>
    <p:sldId id="376" r:id="rId29"/>
    <p:sldId id="377" r:id="rId30"/>
    <p:sldId id="378" r:id="rId31"/>
    <p:sldId id="322" r:id="rId32"/>
    <p:sldId id="323" r:id="rId33"/>
  </p:sldIdLst>
  <p:sldSz cx="9144000" cy="5143500" type="screen16x9"/>
  <p:notesSz cx="6858000" cy="9144000"/>
  <p:embeddedFontLst>
    <p:embeddedFont>
      <p:font typeface="DM Sans" pitchFamily="2" charset="0"/>
      <p:regular r:id="rId35"/>
      <p:bold r:id="rId36"/>
      <p:italic r:id="rId37"/>
      <p:boldItalic r:id="rId38"/>
    </p:embeddedFont>
    <p:embeddedFont>
      <p:font typeface="Helvetica" panose="020B0604020202020204" pitchFamily="34" charset="0"/>
      <p:regular r:id="rId39"/>
      <p:bold r:id="rId40"/>
      <p:italic r:id="rId41"/>
      <p:boldItalic r:id="rId42"/>
    </p:embeddedFont>
    <p:embeddedFont>
      <p:font typeface="Montserrat" panose="00000500000000000000" pitchFamily="2" charset="0"/>
      <p:regular r:id="rId43"/>
      <p:bold r:id="rId44"/>
      <p:italic r:id="rId45"/>
      <p:boldItalic r:id="rId46"/>
    </p:embeddedFont>
    <p:embeddedFont>
      <p:font typeface="Open Sans" panose="020B0606030504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735FD9E-A1B3-225D-BD50-E5D85AB4EDDE}" name="Martin Llewellyn" initials="ML" userId="S::martin.llewellyn@glasgow.ac.uk::7fd40420-3f6d-4c29-8349-7504b337b0a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763F8B-BBBF-4C3A-9D4E-C5815BDC5D40}">
  <a:tblStyle styleId="{1F763F8B-BBBF-4C3A-9D4E-C5815BDC5D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9DD0F8-E464-49C7-8D37-776802EC189B}"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rgbClr val="FFFFFF"/>
      </a:tcTxStyle>
      <a:tcStyle>
        <a:tcBdr/>
        <a:fill>
          <a:solidFill>
            <a:srgbClr val="869FB2"/>
          </a:solidFill>
        </a:fill>
      </a:tcStyle>
    </a:lastCol>
    <a:firstCol>
      <a:tcTxStyle b="on" i="off">
        <a:font>
          <a:latin typeface="Calibri"/>
          <a:ea typeface="Calibri"/>
          <a:cs typeface="Calibri"/>
        </a:font>
        <a:srgbClr val="FFFFFF"/>
      </a:tcTxStyle>
      <a:tcStyle>
        <a:tcBdr/>
        <a:fill>
          <a:solidFill>
            <a:srgbClr val="869FB2"/>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869FB2"/>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869FB2"/>
          </a:solidFill>
        </a:fill>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67" autoAdjust="0"/>
    <p:restoredTop sz="74687" autoAdjust="0"/>
  </p:normalViewPr>
  <p:slideViewPr>
    <p:cSldViewPr snapToGrid="0">
      <p:cViewPr>
        <p:scale>
          <a:sx n="70" d="100"/>
          <a:sy n="70" d="100"/>
        </p:scale>
        <p:origin x="951" y="123"/>
      </p:cViewPr>
      <p:guideLst/>
    </p:cSldViewPr>
  </p:slideViewPr>
  <p:outlineViewPr>
    <p:cViewPr>
      <p:scale>
        <a:sx n="33" d="100"/>
        <a:sy n="33" d="100"/>
      </p:scale>
      <p:origin x="0" y="-1608"/>
    </p:cViewPr>
  </p:outlineViewPr>
  <p:notesTextViewPr>
    <p:cViewPr>
      <p:scale>
        <a:sx n="3" d="2"/>
        <a:sy n="3" d="2"/>
      </p:scale>
      <p:origin x="0" y="-85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f050a60c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f050a60c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F4D987D1-7270-000B-4C04-4A6304AF9EEA}"/>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D74B72FF-08AE-EFBB-BED7-A56D1884FE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36598FFD-AB04-3378-6441-576E4AA25C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They can disrupt physiological processes by impairing photosynthesis and nutrient exchange, this can block reproductive spore release and can ultimately lead to tissue necrosis.</a:t>
            </a:r>
          </a:p>
        </p:txBody>
      </p:sp>
    </p:spTree>
    <p:extLst>
      <p:ext uri="{BB962C8B-B14F-4D97-AF65-F5344CB8AC3E}">
        <p14:creationId xmlns:p14="http://schemas.microsoft.com/office/powerpoint/2010/main" val="19358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6566ADAE-CEC6-2114-81D0-6C9C9E858E90}"/>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557CD087-7594-1330-03C2-47214F4EE5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0E5DBBDB-83A0-B793-3C30-20C844A51D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And critically to farmers is the commercial value of seaweed decreasing as fouling worsens due to more waste, deterioration of frond quality and taste, and a heightened allergen risk to humans – a major one being shellfish allergies if for example mussels are found on the blades</a:t>
            </a:r>
          </a:p>
        </p:txBody>
      </p:sp>
    </p:spTree>
    <p:extLst>
      <p:ext uri="{BB962C8B-B14F-4D97-AF65-F5344CB8AC3E}">
        <p14:creationId xmlns:p14="http://schemas.microsoft.com/office/powerpoint/2010/main" val="16052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dirty="0"/>
              <a:t>Biofouling on seaweed farms is highly seasonal, typically peaking between spring and summer. The timing and dominant species vary depending on year, location, latitude, and depth.</a:t>
            </a:r>
          </a:p>
          <a:p>
            <a:pPr>
              <a:buNone/>
            </a:pPr>
            <a:endParaRPr lang="en-GB" dirty="0"/>
          </a:p>
          <a:p>
            <a:pPr>
              <a:buNone/>
            </a:pPr>
            <a:r>
              <a:rPr lang="en-GB" dirty="0"/>
              <a:t>These two plots show biofouling coverage over time. The x-axis represents time, and the y-axis shows the percentage of seaweed blades covered.</a:t>
            </a:r>
          </a:p>
          <a:p>
            <a:pPr>
              <a:buNone/>
            </a:pPr>
            <a:endParaRPr lang="en-GB" dirty="0"/>
          </a:p>
          <a:p>
            <a:pPr>
              <a:buNone/>
            </a:pPr>
            <a:r>
              <a:rPr lang="en-GB" dirty="0"/>
              <a:t>Both bryozoans and hydrozoans show a sharp rise in coverage seen by late July—just two months after initial detections in May.</a:t>
            </a:r>
          </a:p>
          <a:p>
            <a:pPr>
              <a:buNone/>
            </a:pPr>
            <a:endParaRPr lang="en-GB" dirty="0"/>
          </a:p>
          <a:p>
            <a:pPr>
              <a:buNone/>
            </a:pPr>
            <a:r>
              <a:rPr lang="en-GB" dirty="0"/>
              <a:t>Because of the rapid spread and impact on crops, farmers often harvest before biofouling organisms appear, shortening the growing season.</a:t>
            </a:r>
          </a:p>
          <a:p>
            <a:pPr>
              <a:buNone/>
            </a:pPr>
            <a:endParaRPr lang="en-GB" dirty="0"/>
          </a:p>
          <a:p>
            <a:pPr>
              <a:buNone/>
            </a:pPr>
            <a:r>
              <a:rPr lang="en-GB" dirty="0"/>
              <a:t>Given that kelp can grow up to 5 cm per day, even a small reduction in the season can significantly impact yield.</a:t>
            </a:r>
          </a:p>
          <a:p>
            <a:pPr>
              <a:buNone/>
            </a:pPr>
            <a:endParaRPr lang="en-GB" dirty="0"/>
          </a:p>
          <a:p>
            <a:pPr>
              <a:buNone/>
            </a:pPr>
            <a:r>
              <a:rPr lang="en-GB" dirty="0"/>
              <a:t>That’s why it's crucial to pinpoint when biofouling organisms are most active and what conditions drive their settlement.</a:t>
            </a:r>
          </a:p>
        </p:txBody>
      </p:sp>
    </p:spTree>
    <p:extLst>
      <p:ext uri="{BB962C8B-B14F-4D97-AF65-F5344CB8AC3E}">
        <p14:creationId xmlns:p14="http://schemas.microsoft.com/office/powerpoint/2010/main" val="1551449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manage biofouling effectively, we need fast, accurate early warning systems for detecting the planktonic stages of bryozoan and hydrozoan epibionts.</a:t>
            </a:r>
          </a:p>
          <a:p>
            <a:endParaRPr lang="en-GB" dirty="0"/>
          </a:p>
          <a:p>
            <a:r>
              <a:rPr lang="en-GB" dirty="0"/>
              <a:t>Environmental DNA, or eDNA, shows potential—but it’s just quite not there yet.</a:t>
            </a:r>
          </a:p>
          <a:p>
            <a:endParaRPr lang="en-GB" dirty="0"/>
          </a:p>
          <a:p>
            <a:r>
              <a:rPr lang="en-GB" dirty="0"/>
              <a:t>Studies comparing traditional plankton counts with eDNA metabarcoding have shown weak correlations, highlighting the need for refinement.</a:t>
            </a:r>
          </a:p>
          <a:p>
            <a:endParaRPr lang="en-GB" dirty="0"/>
          </a:p>
          <a:p>
            <a:r>
              <a:rPr lang="en-GB" dirty="0"/>
              <a:t>To improve accuracy, it's crucial to develop species- or clade-specific primers and adopt a quantitative approach to eDNA monitoring.</a:t>
            </a:r>
          </a:p>
          <a:p>
            <a:pPr marL="158750" indent="0">
              <a:buNone/>
            </a:pPr>
            <a:endParaRPr lang="en-GB" dirty="0"/>
          </a:p>
        </p:txBody>
      </p:sp>
    </p:spTree>
    <p:extLst>
      <p:ext uri="{BB962C8B-B14F-4D97-AF65-F5344CB8AC3E}">
        <p14:creationId xmlns:p14="http://schemas.microsoft.com/office/powerpoint/2010/main" val="9774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overall aim of this project is to optimise the use of eDNA as an early warning system of biofouling in seaweed aquaculture</a:t>
            </a:r>
          </a:p>
        </p:txBody>
      </p:sp>
    </p:spTree>
    <p:extLst>
      <p:ext uri="{BB962C8B-B14F-4D97-AF65-F5344CB8AC3E}">
        <p14:creationId xmlns:p14="http://schemas.microsoft.com/office/powerpoint/2010/main" val="263276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B1921-4040-6CA8-7160-0E66FABDA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A975F-78C2-4908-7B1C-6B3C32E4AE0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6F2475-5E12-8CB6-022E-5F9550350DB1}"/>
              </a:ext>
            </a:extLst>
          </p:cNvPr>
          <p:cNvSpPr>
            <a:spLocks noGrp="1"/>
          </p:cNvSpPr>
          <p:nvPr>
            <p:ph type="body" idx="1"/>
          </p:nvPr>
        </p:nvSpPr>
        <p:spPr/>
        <p:txBody>
          <a:bodyPr/>
          <a:lstStyle/>
          <a:p>
            <a:r>
              <a:rPr lang="en-GB" dirty="0">
                <a:solidFill>
                  <a:schemeClr val="bg1"/>
                </a:solidFill>
              </a:rPr>
              <a:t>OBJECTIVES: </a:t>
            </a:r>
          </a:p>
          <a:p>
            <a:r>
              <a:rPr lang="en-GB" dirty="0">
                <a:solidFill>
                  <a:schemeClr val="bg1"/>
                </a:solidFill>
              </a:rPr>
              <a:t>	</a:t>
            </a:r>
          </a:p>
          <a:p>
            <a:pPr marL="285750" indent="-285750">
              <a:buFont typeface="Arial" panose="020B0604020202020204" pitchFamily="34" charset="0"/>
              <a:buChar char="•"/>
            </a:pPr>
            <a:r>
              <a:rPr lang="en-GB" dirty="0">
                <a:solidFill>
                  <a:schemeClr val="bg1"/>
                </a:solidFill>
              </a:rPr>
              <a:t>Detect key biofouling epibionts (e.g., hydrozoans, bryozoans) using species-specific primers from high-copy genomic regions.</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Predict biofouling events by correlating eDNA data with microscopy counts; validate predictive accuracy across taxa.</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Identify critical environmental drivers (e.g., temperature, salinity, PAR, nutrients, current) influencing seasonal biofouling dynamics.</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Inform sustainable farming by integrating molecular and environmental data to guide harvest timing and antifouling strategies.</a:t>
            </a:r>
          </a:p>
          <a:p>
            <a:endParaRPr lang="en-GB" dirty="0"/>
          </a:p>
        </p:txBody>
      </p:sp>
    </p:spTree>
    <p:extLst>
      <p:ext uri="{BB962C8B-B14F-4D97-AF65-F5344CB8AC3E}">
        <p14:creationId xmlns:p14="http://schemas.microsoft.com/office/powerpoint/2010/main" val="430169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 a precursor to the project I have started working on a given dataset that sampled plankton,  </a:t>
            </a:r>
            <a:r>
              <a:rPr lang="en-GB" dirty="0" err="1"/>
              <a:t>edna</a:t>
            </a:r>
            <a:r>
              <a:rPr lang="en-GB" dirty="0"/>
              <a:t> and seaweed fronds from which I intend to </a:t>
            </a:r>
          </a:p>
          <a:p>
            <a:endParaRPr lang="en-GB"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kern="1200" dirty="0">
                <a:solidFill>
                  <a:prstClr val="black"/>
                </a:solidFill>
                <a:latin typeface="Aptos" panose="020B0004020202020204" pitchFamily="34" charset="0"/>
                <a:ea typeface="+mn-ea"/>
                <a:cs typeface="+mn-cs"/>
              </a:rPr>
              <a:t>Evaluate </a:t>
            </a:r>
            <a:r>
              <a:rPr lang="en-GB" sz="1100" b="1" kern="1200" dirty="0">
                <a:solidFill>
                  <a:prstClr val="black"/>
                </a:solidFill>
                <a:latin typeface="Aptos" panose="020B0004020202020204" pitchFamily="34" charset="0"/>
                <a:ea typeface="+mn-ea"/>
                <a:cs typeface="+mn-cs"/>
              </a:rPr>
              <a:t>molecular</a:t>
            </a:r>
            <a:r>
              <a:rPr lang="en-GB" sz="1100" kern="1200" dirty="0">
                <a:solidFill>
                  <a:prstClr val="black"/>
                </a:solidFill>
                <a:latin typeface="Aptos" panose="020B0004020202020204" pitchFamily="34" charset="0"/>
                <a:ea typeface="+mn-ea"/>
                <a:cs typeface="+mn-cs"/>
              </a:rPr>
              <a:t> vs. </a:t>
            </a:r>
            <a:r>
              <a:rPr lang="en-GB" sz="1100" b="1" kern="1200" dirty="0">
                <a:solidFill>
                  <a:prstClr val="black"/>
                </a:solidFill>
                <a:latin typeface="Aptos" panose="020B0004020202020204" pitchFamily="34" charset="0"/>
                <a:ea typeface="+mn-ea"/>
                <a:cs typeface="+mn-cs"/>
              </a:rPr>
              <a:t>microscopy</a:t>
            </a:r>
            <a:r>
              <a:rPr lang="en-GB" sz="1100" kern="1200" dirty="0">
                <a:solidFill>
                  <a:prstClr val="black"/>
                </a:solidFill>
                <a:latin typeface="Aptos" panose="020B0004020202020204" pitchFamily="34" charset="0"/>
                <a:ea typeface="+mn-ea"/>
                <a:cs typeface="+mn-cs"/>
              </a:rPr>
              <a:t> methods for identifying epibionts on blades and in plankton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kern="1200" dirty="0">
              <a:solidFill>
                <a:prstClr val="black"/>
              </a:solidFill>
              <a:latin typeface="Aptos" panose="020B0004020202020204" pitchFamily="34" charset="0"/>
              <a:ea typeface="+mn-ea"/>
              <a:cs typeface="+mn-cs"/>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kern="1200" dirty="0">
                <a:solidFill>
                  <a:prstClr val="black"/>
                </a:solidFill>
                <a:latin typeface="Aptos" panose="020B0004020202020204" pitchFamily="34" charset="0"/>
                <a:ea typeface="+mn-ea"/>
                <a:cs typeface="+mn-cs"/>
              </a:rPr>
              <a:t>Assess </a:t>
            </a:r>
            <a:r>
              <a:rPr lang="en-GB" sz="1100" b="1" kern="1200" dirty="0">
                <a:solidFill>
                  <a:prstClr val="black"/>
                </a:solidFill>
                <a:latin typeface="Aptos" panose="020B0004020202020204" pitchFamily="34" charset="0"/>
                <a:ea typeface="+mn-ea"/>
                <a:cs typeface="+mn-cs"/>
              </a:rPr>
              <a:t>time lags </a:t>
            </a:r>
            <a:r>
              <a:rPr lang="en-GB" sz="1100" kern="1200" dirty="0">
                <a:solidFill>
                  <a:prstClr val="black"/>
                </a:solidFill>
                <a:latin typeface="Aptos" panose="020B0004020202020204" pitchFamily="34" charset="0"/>
                <a:ea typeface="+mn-ea"/>
                <a:cs typeface="+mn-cs"/>
              </a:rPr>
              <a:t>between eDNA, planktonic presence and blade settlement of epibionts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kern="1200" dirty="0">
              <a:solidFill>
                <a:prstClr val="black"/>
              </a:solidFill>
              <a:latin typeface="Aptos" panose="020B0004020202020204" pitchFamily="34" charset="0"/>
              <a:ea typeface="+mn-ea"/>
              <a:cs typeface="+mn-cs"/>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kern="1200" dirty="0">
                <a:solidFill>
                  <a:prstClr val="black"/>
                </a:solidFill>
                <a:latin typeface="Aptos" panose="020B0004020202020204" pitchFamily="34" charset="0"/>
                <a:ea typeface="+mn-ea"/>
                <a:cs typeface="+mn-cs"/>
              </a:rPr>
              <a:t>Test </a:t>
            </a:r>
            <a:r>
              <a:rPr lang="en-GB" sz="1100" b="1" kern="1200" dirty="0">
                <a:solidFill>
                  <a:prstClr val="black"/>
                </a:solidFill>
                <a:latin typeface="Aptos" panose="020B0004020202020204" pitchFamily="34" charset="0"/>
                <a:ea typeface="+mn-ea"/>
                <a:cs typeface="+mn-cs"/>
              </a:rPr>
              <a:t>depth effects </a:t>
            </a:r>
            <a:r>
              <a:rPr lang="en-GB" sz="1100" kern="1200" dirty="0">
                <a:solidFill>
                  <a:prstClr val="black"/>
                </a:solidFill>
                <a:latin typeface="Aptos" panose="020B0004020202020204" pitchFamily="34" charset="0"/>
                <a:ea typeface="+mn-ea"/>
                <a:cs typeface="+mn-cs"/>
              </a:rPr>
              <a:t>on epibiont distribution on seaweed blades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kern="1200" dirty="0">
              <a:solidFill>
                <a:prstClr val="black"/>
              </a:solidFill>
              <a:latin typeface="Aptos" panose="020B0004020202020204" pitchFamily="34" charset="0"/>
              <a:ea typeface="+mn-ea"/>
              <a:cs typeface="+mn-cs"/>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kern="1200" dirty="0">
              <a:solidFill>
                <a:prstClr val="black"/>
              </a:solidFill>
              <a:latin typeface="Aptos" panose="020B0004020202020204" pitchFamily="34" charset="0"/>
              <a:ea typeface="+mn-ea"/>
              <a:cs typeface="+mn-cs"/>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698EB-7606-4AE6-8100-426BE572B0A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952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 is some early results from that data</a:t>
            </a:r>
          </a:p>
          <a:p>
            <a:endParaRPr lang="en-GB" dirty="0"/>
          </a:p>
          <a:p>
            <a:r>
              <a:rPr lang="en-GB" dirty="0"/>
              <a:t>The heat map shows normalised data from the three measurement types with date along the bottom </a:t>
            </a:r>
          </a:p>
          <a:p>
            <a:endParaRPr lang="en-GB" dirty="0"/>
          </a:p>
          <a:p>
            <a:r>
              <a:rPr lang="en-GB" dirty="0"/>
              <a:t>Although the metabarcoding is detecting bryozoan eDNA – which is great – there is clear mismatch with the visual data – </a:t>
            </a:r>
          </a:p>
          <a:p>
            <a:endParaRPr lang="en-GB" dirty="0"/>
          </a:p>
          <a:p>
            <a:r>
              <a:rPr lang="en-GB" sz="1800" b="0" i="0" u="none" strike="noStrike" baseline="0" dirty="0">
                <a:solidFill>
                  <a:srgbClr val="000000"/>
                </a:solidFill>
                <a:latin typeface="Aptos" panose="020B0004020202020204" pitchFamily="34" charset="0"/>
              </a:rPr>
              <a:t>Metabarcoding is limited by the lack of a universal marker across phyla, this results in detection inconsistencies from amplification biases caused by selectivity of the used primer </a:t>
            </a:r>
          </a:p>
          <a:p>
            <a:endParaRPr lang="en-GB" sz="1800" b="0" i="0" u="none" strike="noStrike" baseline="0" dirty="0">
              <a:solidFill>
                <a:srgbClr val="000000"/>
              </a:solidFill>
              <a:latin typeface="Aptos" panose="020B0004020202020204" pitchFamily="34" charset="0"/>
            </a:endParaRPr>
          </a:p>
          <a:p>
            <a:r>
              <a:rPr lang="en-GB" sz="1800" b="0" i="0" u="none" strike="noStrike" baseline="0" dirty="0">
                <a:solidFill>
                  <a:srgbClr val="000000"/>
                </a:solidFill>
                <a:latin typeface="Aptos" panose="020B0004020202020204" pitchFamily="34" charset="0"/>
              </a:rPr>
              <a:t>This reaffirms a need for  </a:t>
            </a:r>
            <a:r>
              <a:rPr lang="en-GB" dirty="0"/>
              <a:t>species- or clade-specific primers and adoption of a quantitative approach when using eDNA in biomonitoring</a:t>
            </a:r>
            <a:endParaRPr lang="en-GB" b="1" dirty="0"/>
          </a:p>
        </p:txBody>
      </p:sp>
    </p:spTree>
    <p:extLst>
      <p:ext uri="{BB962C8B-B14F-4D97-AF65-F5344CB8AC3E}">
        <p14:creationId xmlns:p14="http://schemas.microsoft.com/office/powerpoint/2010/main" val="3588804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basic overview of what I intend to do</a:t>
            </a:r>
          </a:p>
        </p:txBody>
      </p:sp>
    </p:spTree>
    <p:extLst>
      <p:ext uri="{BB962C8B-B14F-4D97-AF65-F5344CB8AC3E}">
        <p14:creationId xmlns:p14="http://schemas.microsoft.com/office/powerpoint/2010/main" val="2249386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6877A-6A02-FFC9-F9BA-13457C1B8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7A1AB-8BA3-DA5A-81A8-BFD48B9E82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3761076-71E4-2F59-3DF1-2C02F8A2EF88}"/>
              </a:ext>
            </a:extLst>
          </p:cNvPr>
          <p:cNvSpPr>
            <a:spLocks noGrp="1"/>
          </p:cNvSpPr>
          <p:nvPr>
            <p:ph type="body" idx="1"/>
          </p:nvPr>
        </p:nvSpPr>
        <p:spPr/>
        <p:txBody>
          <a:bodyPr/>
          <a:lstStyle/>
          <a:p>
            <a:r>
              <a:rPr lang="en-GB" dirty="0"/>
              <a:t>In total, we are sampling 11 seaweed farms located in Norway, Sweden, Scotland, and England. These sites represent a wide range of environmental variables, including differences in temperature, salinity, nutrient availability, and hydrodynamic conditions. </a:t>
            </a:r>
          </a:p>
          <a:p>
            <a:endParaRPr lang="en-GB" dirty="0"/>
          </a:p>
          <a:p>
            <a:r>
              <a:rPr lang="en-GB" dirty="0"/>
              <a:t>This broad spatial coverage will help us understand how regional differences influence biofouling risks and meroplankton dynamics</a:t>
            </a:r>
          </a:p>
          <a:p>
            <a:pPr marL="158750" indent="0">
              <a:buNone/>
            </a:pPr>
            <a:endParaRPr lang="en-GB" dirty="0"/>
          </a:p>
          <a:p>
            <a:r>
              <a:rPr lang="en-GB" dirty="0"/>
              <a:t>Sampling began in November and follows a structured timeline to capture seasonal dynamics. From November to March, monthly sampling establishes a baseline during lower biofouling activity. </a:t>
            </a:r>
          </a:p>
          <a:p>
            <a:endParaRPr lang="en-GB" dirty="0"/>
          </a:p>
          <a:p>
            <a:r>
              <a:rPr lang="en-GB" dirty="0"/>
              <a:t>From March onward, bi-monthly sampling provides higher-resolution data as biofouling organisms become more prevalent. </a:t>
            </a:r>
          </a:p>
          <a:p>
            <a:pPr marL="158750" indent="0">
              <a:buNone/>
            </a:pPr>
            <a:endParaRPr lang="en-GB" dirty="0"/>
          </a:p>
          <a:p>
            <a:pPr marL="158750" indent="0">
              <a:buNone/>
            </a:pPr>
            <a:endParaRPr lang="en-GB" dirty="0"/>
          </a:p>
          <a:p>
            <a:pPr marL="158750" indent="0">
              <a:buNone/>
            </a:pPr>
            <a:endParaRPr lang="en-GB" dirty="0"/>
          </a:p>
        </p:txBody>
      </p:sp>
    </p:spTree>
    <p:extLst>
      <p:ext uri="{BB962C8B-B14F-4D97-AF65-F5344CB8AC3E}">
        <p14:creationId xmlns:p14="http://schemas.microsoft.com/office/powerpoint/2010/main" val="1369014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20564-4A93-A20C-BA55-23D4592673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0827C-80A9-D63C-885C-2C98D409C5C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D11B6C8-3B75-DC04-3EFF-FFA29E9830EE}"/>
              </a:ext>
            </a:extLst>
          </p:cNvPr>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55472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84F92-3381-41C7-0503-F840D7F74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799BE-5BAE-2E34-FBB6-E7C7C95E47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108D3FA-F42C-3751-9BB0-DCB28BB0AC4E}"/>
              </a:ext>
            </a:extLst>
          </p:cNvPr>
          <p:cNvSpPr>
            <a:spLocks noGrp="1"/>
          </p:cNvSpPr>
          <p:nvPr>
            <p:ph type="body" idx="1"/>
          </p:nvPr>
        </p:nvSpPr>
        <p:spPr/>
        <p:txBody>
          <a:bodyPr/>
          <a:lstStyle/>
          <a:p>
            <a:endParaRPr lang="en-GB" b="0" dirty="0"/>
          </a:p>
          <a:p>
            <a:r>
              <a:rPr lang="en-GB" b="0" dirty="0"/>
              <a:t>What does the sampling look like</a:t>
            </a:r>
          </a:p>
          <a:p>
            <a:endParaRPr lang="en-GB"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To assess biofouling communities, we are collecting plankton samples and filtering seawater directly from the farms using a Vampyr sampler, which is basically a </a:t>
            </a:r>
            <a:r>
              <a:rPr lang="en-GB" b="0" dirty="0" err="1"/>
              <a:t>powerdrill</a:t>
            </a:r>
            <a:r>
              <a:rPr lang="en-GB" b="0" dirty="0"/>
              <a:t> with a peristaltic pump attached to a </a:t>
            </a:r>
            <a:r>
              <a:rPr lang="en-GB" b="0" dirty="0" err="1"/>
              <a:t>Sterivex</a:t>
            </a:r>
            <a:r>
              <a:rPr lang="en-GB" b="0" dirty="0"/>
              <a:t> filter from which eDNA samples is being extracted</a:t>
            </a:r>
          </a:p>
        </p:txBody>
      </p:sp>
    </p:spTree>
    <p:extLst>
      <p:ext uri="{BB962C8B-B14F-4D97-AF65-F5344CB8AC3E}">
        <p14:creationId xmlns:p14="http://schemas.microsoft.com/office/powerpoint/2010/main" val="2349012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D9278-938E-6AE1-1E07-188DC2EAF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82595-1C33-0DE3-7F6A-67918B7CEC8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C1E855F-56F2-FD1F-FC3A-CD2A5971D44F}"/>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We are working in partnership with SOFTSEAWEED, a Norwegian company specializing in recently developed sensor buoys. These buoys will be deployed at each farm, and will continuously transmit abiotic data.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b="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We are also going to measure current velocity and nutrient content and chlorophyll levels at all sites.</a:t>
            </a:r>
          </a:p>
        </p:txBody>
      </p:sp>
    </p:spTree>
    <p:extLst>
      <p:ext uri="{BB962C8B-B14F-4D97-AF65-F5344CB8AC3E}">
        <p14:creationId xmlns:p14="http://schemas.microsoft.com/office/powerpoint/2010/main" val="2986632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E1141-DCDD-0585-0AFA-78F5BAF7B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0F7551-357B-93A6-67D1-97DBD35EB9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FC614F-228A-276B-AE6C-76AD03607E0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Microscopic visual surveys of plankton alongside visual identification of epibionts direct from the seaweed blades  will be used to then validate the findings from the genetic material.</a:t>
            </a:r>
          </a:p>
        </p:txBody>
      </p:sp>
    </p:spTree>
    <p:extLst>
      <p:ext uri="{BB962C8B-B14F-4D97-AF65-F5344CB8AC3E}">
        <p14:creationId xmlns:p14="http://schemas.microsoft.com/office/powerpoint/2010/main" val="1780739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Additionally, during my literature review</a:t>
            </a:r>
          </a:p>
          <a:p>
            <a:endParaRPr lang="en-GB" dirty="0"/>
          </a:p>
          <a:p>
            <a:r>
              <a:rPr lang="en-GB" dirty="0"/>
              <a:t>I found that proliferation of bryozoans has been suggested to be mediated by current flow </a:t>
            </a:r>
          </a:p>
          <a:p>
            <a:endParaRPr lang="en-GB" dirty="0"/>
          </a:p>
          <a:p>
            <a:r>
              <a:rPr lang="en-GB" dirty="0"/>
              <a:t>If we infer feeding success to influence growth rate</a:t>
            </a:r>
          </a:p>
          <a:p>
            <a:endParaRPr lang="en-GB" dirty="0"/>
          </a:p>
          <a:p>
            <a:r>
              <a:rPr lang="en-GB" sz="1800" b="0" i="0" u="none" strike="noStrike" baseline="0" dirty="0">
                <a:solidFill>
                  <a:srgbClr val="000000"/>
                </a:solidFill>
                <a:latin typeface="Aptos" panose="020B0004020202020204" pitchFamily="34" charset="0"/>
              </a:rPr>
              <a:t>absence of flowing seawater may limit feeding success and subsequent colony growth, (Arkema, 2009). </a:t>
            </a:r>
          </a:p>
          <a:p>
            <a:endParaRPr lang="en-GB" sz="1800" b="0" i="0" u="none" strike="noStrike" baseline="0" dirty="0">
              <a:solidFill>
                <a:srgbClr val="000000"/>
              </a:solidFill>
              <a:latin typeface="Aptos" panose="020B0004020202020204" pitchFamily="34" charset="0"/>
            </a:endParaRPr>
          </a:p>
          <a:p>
            <a:r>
              <a:rPr lang="en-GB" sz="1800" b="0" i="0" u="none" strike="noStrike" baseline="0" dirty="0">
                <a:solidFill>
                  <a:srgbClr val="000000"/>
                </a:solidFill>
                <a:latin typeface="Aptos" panose="020B0004020202020204" pitchFamily="34" charset="0"/>
              </a:rPr>
              <a:t>Colonies of encrusting biofoulers have been shown to increase both feeding activity and growth rates in more gentle currents relative to stronger currents (Pratt, 2008, </a:t>
            </a:r>
            <a:r>
              <a:rPr lang="en-GB" sz="1800" b="0" i="0" u="none" strike="noStrike" baseline="0" dirty="0" err="1">
                <a:solidFill>
                  <a:srgbClr val="000000"/>
                </a:solidFill>
                <a:latin typeface="Aptos" panose="020B0004020202020204" pitchFamily="34" charset="0"/>
              </a:rPr>
              <a:t>Visch</a:t>
            </a:r>
            <a:r>
              <a:rPr lang="en-GB" sz="1800" b="0" i="0" u="none" strike="noStrike" baseline="0" dirty="0">
                <a:solidFill>
                  <a:srgbClr val="000000"/>
                </a:solidFill>
                <a:latin typeface="Aptos" panose="020B0004020202020204" pitchFamily="34" charset="0"/>
              </a:rPr>
              <a:t> et al., 2020).</a:t>
            </a:r>
          </a:p>
          <a:p>
            <a:endParaRPr lang="en-GB" sz="1800" b="0" i="0" u="none" strike="noStrike" baseline="0" dirty="0">
              <a:solidFill>
                <a:srgbClr val="000000"/>
              </a:solidFill>
              <a:latin typeface="Aptos" panose="020B0004020202020204" pitchFamily="34" charset="0"/>
            </a:endParaRPr>
          </a:p>
          <a:p>
            <a:r>
              <a:rPr lang="en-GB" sz="1800" b="0" i="0" u="none" strike="noStrike" baseline="0" dirty="0">
                <a:solidFill>
                  <a:srgbClr val="000000"/>
                </a:solidFill>
                <a:latin typeface="Aptos" panose="020B0004020202020204" pitchFamily="34" charset="0"/>
              </a:rPr>
              <a:t>This somewhat goldilocks response to water current interested me and as flow velocity wasn’t originally part of the sampling design I tried to </a:t>
            </a:r>
            <a:r>
              <a:rPr lang="en-GB" sz="1800" b="0" i="0" u="none" strike="noStrike" baseline="0" dirty="0" err="1">
                <a:solidFill>
                  <a:srgbClr val="000000"/>
                </a:solidFill>
                <a:latin typeface="Aptos" panose="020B0004020202020204" pitchFamily="34" charset="0"/>
              </a:rPr>
              <a:t>incorpate</a:t>
            </a:r>
            <a:r>
              <a:rPr lang="en-GB" sz="1800" b="0" i="0" u="none" strike="noStrike" baseline="0" dirty="0">
                <a:solidFill>
                  <a:srgbClr val="000000"/>
                </a:solidFill>
                <a:latin typeface="Aptos" panose="020B0004020202020204" pitchFamily="34" charset="0"/>
              </a:rPr>
              <a:t> this – cost effectively</a:t>
            </a:r>
            <a:endParaRPr lang="en-GB" dirty="0"/>
          </a:p>
        </p:txBody>
      </p:sp>
    </p:spTree>
    <p:extLst>
      <p:ext uri="{BB962C8B-B14F-4D97-AF65-F5344CB8AC3E}">
        <p14:creationId xmlns:p14="http://schemas.microsoft.com/office/powerpoint/2010/main" val="1031785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I’m going to measuring current velocity using hobo accelerometer –</a:t>
            </a:r>
          </a:p>
          <a:p>
            <a:endParaRPr lang="en-GB" dirty="0"/>
          </a:p>
          <a:p>
            <a:r>
              <a:rPr lang="en-GB" dirty="0"/>
              <a:t>Used for tidal but not fully submerged until now</a:t>
            </a:r>
          </a:p>
          <a:p>
            <a:endParaRPr lang="en-GB" dirty="0"/>
          </a:p>
          <a:p>
            <a:r>
              <a:rPr lang="en-GB" dirty="0"/>
              <a:t>In field – each farm has – converted to current velocity</a:t>
            </a:r>
          </a:p>
          <a:p>
            <a:endParaRPr lang="en-GB" dirty="0"/>
          </a:p>
        </p:txBody>
      </p:sp>
    </p:spTree>
    <p:extLst>
      <p:ext uri="{BB962C8B-B14F-4D97-AF65-F5344CB8AC3E}">
        <p14:creationId xmlns:p14="http://schemas.microsoft.com/office/powerpoint/2010/main" val="4184764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3411-0689-D1B7-2104-5979304FD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75405-041C-7B54-BD10-B7B098003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78485-3D1B-1572-D289-0E92F774B84D}"/>
              </a:ext>
            </a:extLst>
          </p:cNvPr>
          <p:cNvSpPr>
            <a:spLocks noGrp="1"/>
          </p:cNvSpPr>
          <p:nvPr>
            <p:ph type="body" idx="1"/>
          </p:nvPr>
        </p:nvSpPr>
        <p:spPr/>
        <p:txBody>
          <a:bodyPr/>
          <a:lstStyle/>
          <a:p>
            <a:r>
              <a:rPr lang="en-GB" dirty="0"/>
              <a:t>So </a:t>
            </a:r>
            <a:r>
              <a:rPr lang="en-GB" dirty="0" err="1"/>
              <a:t>im</a:t>
            </a:r>
            <a:r>
              <a:rPr lang="en-GB" dirty="0"/>
              <a:t> going to measuring current velocity using hobo accelerometer –</a:t>
            </a:r>
          </a:p>
          <a:p>
            <a:endParaRPr lang="en-GB" dirty="0"/>
          </a:p>
          <a:p>
            <a:r>
              <a:rPr lang="en-GB" dirty="0"/>
              <a:t>In field</a:t>
            </a:r>
          </a:p>
          <a:p>
            <a:endParaRPr lang="en-GB" dirty="0"/>
          </a:p>
          <a:p>
            <a:r>
              <a:rPr lang="en-GB" dirty="0"/>
              <a:t>Also have </a:t>
            </a:r>
            <a:r>
              <a:rPr lang="en-GB" dirty="0" err="1"/>
              <a:t>mescosm</a:t>
            </a:r>
            <a:r>
              <a:rPr lang="en-GB" dirty="0"/>
              <a:t> set up at </a:t>
            </a:r>
            <a:r>
              <a:rPr lang="en-GB" dirty="0" err="1"/>
              <a:t>millport</a:t>
            </a:r>
            <a:r>
              <a:rPr lang="en-GB" dirty="0"/>
              <a:t> where we can test this also </a:t>
            </a:r>
          </a:p>
          <a:p>
            <a:endParaRPr lang="en-GB" dirty="0"/>
          </a:p>
          <a:p>
            <a:r>
              <a:rPr lang="en-GB" dirty="0"/>
              <a:t>Not only seeing if the current influences colony growth but show is these loggers are effective for what we are trying</a:t>
            </a:r>
          </a:p>
        </p:txBody>
      </p:sp>
    </p:spTree>
    <p:extLst>
      <p:ext uri="{BB962C8B-B14F-4D97-AF65-F5344CB8AC3E}">
        <p14:creationId xmlns:p14="http://schemas.microsoft.com/office/powerpoint/2010/main" val="1779011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r>
              <a:rPr lang="en-GB" dirty="0"/>
              <a:t>My project is funded through partnership with Glasgow university, the </a:t>
            </a:r>
            <a:r>
              <a:rPr lang="en-GB" dirty="0" err="1"/>
              <a:t>Kilchoan</a:t>
            </a:r>
            <a:r>
              <a:rPr lang="en-GB" dirty="0"/>
              <a:t> Melfort trust and the UK government department of research and innovation as part of the </a:t>
            </a:r>
            <a:r>
              <a:rPr lang="en-US" dirty="0">
                <a:solidFill>
                  <a:schemeClr val="bg1"/>
                </a:solidFill>
                <a:latin typeface="Helvetica"/>
                <a:cs typeface="Helvetica"/>
              </a:rPr>
              <a:t>Sustainable Aquaculture Partnerships for Innovation project</a:t>
            </a:r>
            <a:endParaRPr lang="en-GB" dirty="0"/>
          </a:p>
          <a:p>
            <a:endParaRPr lang="en-GB" dirty="0"/>
          </a:p>
          <a:p>
            <a:r>
              <a:rPr lang="en-GB" dirty="0"/>
              <a:t>I have an excellent support team in my supervisors at Glasgow, Dr Sofie </a:t>
            </a:r>
            <a:r>
              <a:rPr lang="en-GB" dirty="0" err="1"/>
              <a:t>Spatharis</a:t>
            </a:r>
            <a:r>
              <a:rPr lang="en-GB" dirty="0"/>
              <a:t>, Professor Martin Llewellyn, and Dr Anna McGregor. </a:t>
            </a:r>
          </a:p>
          <a:p>
            <a:endParaRPr lang="en-GB" dirty="0"/>
          </a:p>
          <a:p>
            <a:r>
              <a:rPr lang="en-GB" dirty="0"/>
              <a:t>At the </a:t>
            </a:r>
            <a:r>
              <a:rPr lang="en-GB" dirty="0" err="1"/>
              <a:t>Kilchoan</a:t>
            </a:r>
            <a:r>
              <a:rPr lang="en-GB" dirty="0"/>
              <a:t> estate I am also working under the guidance of Marnik Van </a:t>
            </a:r>
            <a:r>
              <a:rPr lang="en-GB" dirty="0" err="1"/>
              <a:t>Cauter</a:t>
            </a:r>
            <a:r>
              <a:rPr lang="en-GB" dirty="0"/>
              <a:t> who is greatly talented and all things aquaculture and is maintaining one of our sampling farms.</a:t>
            </a:r>
          </a:p>
        </p:txBody>
      </p:sp>
    </p:spTree>
    <p:extLst>
      <p:ext uri="{BB962C8B-B14F-4D97-AF65-F5344CB8AC3E}">
        <p14:creationId xmlns:p14="http://schemas.microsoft.com/office/powerpoint/2010/main" val="2055442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68254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8482E-87AA-A3C9-6E15-79BE9CB67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42B56-528E-470C-4FDF-299F7817A70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D4FFECF-F4D4-0CB1-988A-B160411D732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seaweed mariculture has grown into a billion-dollar industry and now accounts for 51.3% of global mariculture production and is growing</a:t>
            </a:r>
          </a:p>
          <a:p>
            <a:pPr marL="158750" indent="0">
              <a:buNone/>
            </a:pPr>
            <a:endParaRPr lang="en-GB" b="0" dirty="0"/>
          </a:p>
          <a:p>
            <a:pPr marL="158750" indent="0">
              <a:buNone/>
            </a:pPr>
            <a:r>
              <a:rPr lang="en-GB" b="0" dirty="0"/>
              <a:t>Today global seaweed cultivation is a hot topic due to its broad range of potential ecosystem services such as supporting food security and providing high-value bioproducts for industries like medicine, textiles and agriculture as potential biofuels. </a:t>
            </a:r>
          </a:p>
          <a:p>
            <a:pPr marL="158750" indent="0">
              <a:buNone/>
            </a:pPr>
            <a:endParaRPr lang="en-GB" b="0" dirty="0"/>
          </a:p>
          <a:p>
            <a:pPr marL="158750" indent="0">
              <a:buNone/>
            </a:pPr>
            <a:r>
              <a:rPr lang="en-GB" b="0" dirty="0"/>
              <a:t>The </a:t>
            </a:r>
            <a:r>
              <a:rPr lang="en-GB" b="0" i="0" dirty="0">
                <a:solidFill>
                  <a:srgbClr val="222222"/>
                </a:solidFill>
                <a:effectLst/>
                <a:latin typeface="Harding"/>
              </a:rPr>
              <a:t>use of seaweed biomass enables reuse of carbon and nutrients from land operations and can replace products that have a higher CO</a:t>
            </a:r>
            <a:r>
              <a:rPr lang="en-GB" b="0" i="0" baseline="-25000" dirty="0">
                <a:solidFill>
                  <a:srgbClr val="222222"/>
                </a:solidFill>
                <a:effectLst/>
                <a:latin typeface="Harding"/>
              </a:rPr>
              <a:t>2</a:t>
            </a:r>
            <a:r>
              <a:rPr lang="en-GB" b="0" i="0" dirty="0">
                <a:solidFill>
                  <a:srgbClr val="222222"/>
                </a:solidFill>
                <a:effectLst/>
                <a:latin typeface="Harding"/>
              </a:rPr>
              <a:t> footprint</a:t>
            </a:r>
          </a:p>
        </p:txBody>
      </p:sp>
    </p:spTree>
    <p:extLst>
      <p:ext uri="{BB962C8B-B14F-4D97-AF65-F5344CB8AC3E}">
        <p14:creationId xmlns:p14="http://schemas.microsoft.com/office/powerpoint/2010/main" val="633984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CE8-9754-0C63-BEC5-196E0071C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1851E-665B-9C19-7AF6-4D6732172D6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73FDEAA-CBBA-BA21-0EFF-9F27522FF8F9}"/>
              </a:ext>
            </a:extLst>
          </p:cNvPr>
          <p:cNvSpPr>
            <a:spLocks noGrp="1"/>
          </p:cNvSpPr>
          <p:nvPr>
            <p:ph type="body" idx="1"/>
          </p:nvPr>
        </p:nvSpPr>
        <p:spPr/>
        <p:txBody>
          <a:bodyPr/>
          <a:lstStyle/>
          <a:p>
            <a:r>
              <a:rPr lang="en-GB" b="0" dirty="0"/>
              <a:t>Currently 97% of seaweed production is within Asia markets, predominantly </a:t>
            </a:r>
            <a:r>
              <a:rPr lang="en-GB" b="0" dirty="0" err="1"/>
              <a:t>china</a:t>
            </a:r>
            <a:r>
              <a:rPr lang="en-GB" b="0" dirty="0"/>
              <a:t> as you can see from FAO data from 2019</a:t>
            </a:r>
          </a:p>
          <a:p>
            <a:endParaRPr lang="en-GB" sz="1800" b="0" i="0" u="none" strike="noStrike" baseline="0" dirty="0">
              <a:solidFill>
                <a:srgbClr val="000000"/>
              </a:solidFill>
              <a:latin typeface="Aptos" panose="020B0004020202020204" pitchFamily="34" charset="0"/>
            </a:endParaRPr>
          </a:p>
          <a:p>
            <a:r>
              <a:rPr lang="en-GB" sz="1800" b="0" i="0" u="none" strike="noStrike" baseline="0" dirty="0">
                <a:solidFill>
                  <a:srgbClr val="000000"/>
                </a:solidFill>
                <a:latin typeface="Aptos" panose="020B0004020202020204" pitchFamily="34" charset="0"/>
              </a:rPr>
              <a:t>Other regions such as the northeast Atlantic are showing gradual expansion but there exists a critical bottleneck in commercial profitability for </a:t>
            </a:r>
          </a:p>
          <a:p>
            <a:r>
              <a:rPr lang="en-GB" sz="1800" b="0" i="0" u="none" strike="noStrike" baseline="0" dirty="0">
                <a:solidFill>
                  <a:srgbClr val="000000"/>
                </a:solidFill>
                <a:latin typeface="Aptos" panose="020B0004020202020204" pitchFamily="34" charset="0"/>
              </a:rPr>
              <a:t>European farms which is the inherent difficulties in scaling up operations.</a:t>
            </a:r>
          </a:p>
          <a:p>
            <a:pPr marL="158750" indent="0" algn="l">
              <a:buNone/>
            </a:pPr>
            <a:r>
              <a:rPr lang="en-GB" sz="1800" b="0" i="0" u="none" strike="noStrike" baseline="0" dirty="0">
                <a:solidFill>
                  <a:srgbClr val="000000"/>
                </a:solidFill>
                <a:latin typeface="Aptos" panose="020B0004020202020204" pitchFamily="34" charset="0"/>
              </a:rPr>
              <a:t> </a:t>
            </a:r>
          </a:p>
        </p:txBody>
      </p:sp>
    </p:spTree>
    <p:extLst>
      <p:ext uri="{BB962C8B-B14F-4D97-AF65-F5344CB8AC3E}">
        <p14:creationId xmlns:p14="http://schemas.microsoft.com/office/powerpoint/2010/main" val="226140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5FE95-3540-A6DE-2F30-AFE7BE466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B34C48-E70A-395E-D1D3-221EB0A2B1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E04D0C6-409B-7B9D-A079-DF71AAA2732C}"/>
              </a:ext>
            </a:extLst>
          </p:cNvPr>
          <p:cNvSpPr>
            <a:spLocks noGrp="1"/>
          </p:cNvSpPr>
          <p:nvPr>
            <p:ph type="body" idx="1"/>
          </p:nvPr>
        </p:nvSpPr>
        <p:spPr/>
        <p:txBody>
          <a:bodyPr/>
          <a:lstStyle/>
          <a:p>
            <a:endParaRPr lang="en-GB" sz="1800" b="0" i="0" u="none" strike="noStrike" baseline="0" dirty="0">
              <a:solidFill>
                <a:srgbClr val="000000"/>
              </a:solidFill>
              <a:latin typeface="Aptos" panose="020B0004020202020204" pitchFamily="34" charset="0"/>
            </a:endParaRPr>
          </a:p>
          <a:p>
            <a:pPr algn="l"/>
            <a:r>
              <a:rPr lang="en-GB" sz="1800" b="0" i="0" u="none" strike="noStrike" baseline="0" dirty="0">
                <a:solidFill>
                  <a:srgbClr val="000000"/>
                </a:solidFill>
                <a:latin typeface="Aptos" panose="020B0004020202020204" pitchFamily="34" charset="0"/>
              </a:rPr>
              <a:t>Key barriers to expansion within the European algae sector include high production costs, limited market awareness and inconsistent production qualities. </a:t>
            </a:r>
          </a:p>
          <a:p>
            <a:r>
              <a:rPr lang="en-GB" sz="1800" b="0" i="0" u="none" strike="noStrike" baseline="0" dirty="0">
                <a:solidFill>
                  <a:srgbClr val="000000"/>
                </a:solidFill>
                <a:latin typeface="Aptos" panose="020B0004020202020204" pitchFamily="34" charset="0"/>
              </a:rPr>
              <a:t>There are severe limitations in storage, processing and supply chains . </a:t>
            </a:r>
          </a:p>
          <a:p>
            <a:endParaRPr lang="en-GB" sz="1800" b="0" i="0" u="none" strike="noStrike" baseline="0" dirty="0">
              <a:solidFill>
                <a:srgbClr val="000000"/>
              </a:solidFill>
              <a:latin typeface="Aptos" panose="020B0004020202020204" pitchFamily="34" charset="0"/>
            </a:endParaRPr>
          </a:p>
          <a:p>
            <a:r>
              <a:rPr lang="en-GB" sz="1800" b="0" i="0" u="none" strike="noStrike" baseline="0" dirty="0">
                <a:solidFill>
                  <a:srgbClr val="000000"/>
                </a:solidFill>
                <a:latin typeface="Aptos" panose="020B0004020202020204" pitchFamily="34" charset="0"/>
              </a:rPr>
              <a:t>For example, in Scotland there is now only one commercial facility for processing seaweed up near isle of </a:t>
            </a:r>
            <a:r>
              <a:rPr lang="en-GB" sz="1800" b="0" i="0" u="none" strike="noStrike" baseline="0" dirty="0" err="1">
                <a:solidFill>
                  <a:srgbClr val="000000"/>
                </a:solidFill>
                <a:latin typeface="Aptos" panose="020B0004020202020204" pitchFamily="34" charset="0"/>
              </a:rPr>
              <a:t>skye</a:t>
            </a:r>
            <a:r>
              <a:rPr lang="en-GB" sz="1800" b="0" i="0" u="none" strike="noStrike" baseline="0" dirty="0">
                <a:solidFill>
                  <a:srgbClr val="000000"/>
                </a:solidFill>
                <a:latin typeface="Aptos" panose="020B0004020202020204" pitchFamily="34" charset="0"/>
              </a:rPr>
              <a:t> which greatly restricts cultivators' maintenance a viable product considering seaweed has to be preserved either by drying or wet processing within roughly 48 hours of being removed from the sea. </a:t>
            </a:r>
          </a:p>
        </p:txBody>
      </p:sp>
    </p:spTree>
    <p:extLst>
      <p:ext uri="{BB962C8B-B14F-4D97-AF65-F5344CB8AC3E}">
        <p14:creationId xmlns:p14="http://schemas.microsoft.com/office/powerpoint/2010/main" val="4045162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FD20736E-96A8-1BBB-8B23-586ACD20154E}"/>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4A923789-8528-A0A7-F89D-4117710D32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14B39462-FE2E-B44B-71C8-7385AA1134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addition to the current logistical constraints on land, there also exists problematic factors within the sea itself</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same cold nutrient rich coastline conditions that make the northeast Atlantic so suitable for commercial seaweed production are also highly favoured by biofouling organisms which are harmful to the algae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These epibionts which are organisms that live on the surface of another, greatly impact the yield of seaweed crops hindering the expansion of seaweed farming in the region.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Meroplanktonic forms of bryozoans, hydrozoans, bivalves, tunicates, crustaceans drift in on currents seeking out a suitable landing platform to settle. </a:t>
            </a:r>
          </a:p>
          <a:p>
            <a:pPr marL="0" lvl="0" indent="0" algn="l" rtl="0">
              <a:spcBef>
                <a:spcPts val="0"/>
              </a:spcBef>
              <a:spcAft>
                <a:spcPts val="0"/>
              </a:spcAft>
              <a:buNone/>
            </a:pPr>
            <a:endParaRPr lang="en-GB" dirty="0"/>
          </a:p>
          <a:p>
            <a:pPr marL="0" lvl="0" indent="0" algn="l" rtl="0">
              <a:spcBef>
                <a:spcPts val="0"/>
              </a:spcBef>
              <a:spcAft>
                <a:spcPts val="0"/>
              </a:spcAft>
              <a:buNone/>
            </a:pPr>
            <a:endParaRPr lang="en-GB" i="0" dirty="0"/>
          </a:p>
          <a:p>
            <a:pPr marL="0" lvl="0" indent="0" algn="l" rtl="0">
              <a:spcBef>
                <a:spcPts val="0"/>
              </a:spcBef>
              <a:spcAft>
                <a:spcPts val="0"/>
              </a:spcAft>
              <a:buNone/>
            </a:pPr>
            <a:endParaRPr lang="en-GB" i="0" dirty="0"/>
          </a:p>
        </p:txBody>
      </p:sp>
    </p:spTree>
    <p:extLst>
      <p:ext uri="{BB962C8B-B14F-4D97-AF65-F5344CB8AC3E}">
        <p14:creationId xmlns:p14="http://schemas.microsoft.com/office/powerpoint/2010/main" val="2431959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E7C58228-B0E4-7520-75CD-94D29B010BE3}"/>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5FBFEC78-B737-32AE-0E5B-C23D403507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11E7C047-1161-53F1-80BB-27FE42E1B2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Once established on the frond -  species and can quickly proliferate and cover much if not off the seaweed blade with a matter of months depending on the species and conditions.</a:t>
            </a:r>
            <a:endParaRPr lang="en-GB" i="0" dirty="0"/>
          </a:p>
          <a:p>
            <a:pPr marL="0" lvl="0" indent="0" algn="l" rtl="0">
              <a:spcBef>
                <a:spcPts val="0"/>
              </a:spcBef>
              <a:spcAft>
                <a:spcPts val="0"/>
              </a:spcAft>
              <a:buNone/>
            </a:pPr>
            <a:endParaRPr lang="en-GB" i="0" dirty="0"/>
          </a:p>
        </p:txBody>
      </p:sp>
    </p:spTree>
    <p:extLst>
      <p:ext uri="{BB962C8B-B14F-4D97-AF65-F5344CB8AC3E}">
        <p14:creationId xmlns:p14="http://schemas.microsoft.com/office/powerpoint/2010/main" val="3223877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B10B7244-75DE-ADE3-6AFC-7C4E0EB41A4F}"/>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DA015F17-9635-2BA1-F82D-E3A504BBAF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FFC2C91F-F6A0-8BB9-1BC2-F60E4040FA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Biofouling settlement on both wild and cultivated seaweed has a variety of impacts</a:t>
            </a:r>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308254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72D8426E-C8BB-8174-828B-D8489EF595D7}"/>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ACA127BD-A235-DE24-FCCA-5BDDF6EA0F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C9E5D288-9D15-7A75-6BB6-96C3AA3672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Foremost is the physical damage to the frond by reducing their flexibility, increasing their weight and drag, and this then leads to more breakages and dislodgement, especially so during high-wave energy events. </a:t>
            </a:r>
          </a:p>
        </p:txBody>
      </p:sp>
    </p:spTree>
    <p:extLst>
      <p:ext uri="{BB962C8B-B14F-4D97-AF65-F5344CB8AC3E}">
        <p14:creationId xmlns:p14="http://schemas.microsoft.com/office/powerpoint/2010/main" val="176016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31504" y="1088388"/>
            <a:ext cx="5607300" cy="2380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31500" y="3298088"/>
            <a:ext cx="3391800" cy="46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1B51144-3E92-423E-B211-667720486B34}" type="datetimeFigureOut">
              <a:rPr lang="en-GB" smtClean="0"/>
              <a:t>09/05/2025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2460866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1B51144-3E92-423E-B211-667720486B34}" type="datetimeFigureOut">
              <a:rPr lang="en-GB" smtClean="0"/>
              <a:t>09/05/2025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393119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1B51144-3E92-423E-B211-667720486B34}" type="datetimeFigureOut">
              <a:rPr lang="en-GB" smtClean="0"/>
              <a:t>09/05/2025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049037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B51144-3E92-423E-B211-667720486B34}" type="datetimeFigureOut">
              <a:rPr lang="en-GB" smtClean="0"/>
              <a:t>09/05/2025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2429189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D1B51144-3E92-423E-B211-667720486B34}" type="datetimeFigureOut">
              <a:rPr lang="en-GB" smtClean="0"/>
              <a:t>09/05/2025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93090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D1B51144-3E92-423E-B211-667720486B34}" type="datetimeFigureOut">
              <a:rPr lang="en-GB" smtClean="0"/>
              <a:t>09/05/2025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1191537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51144-3E92-423E-B211-667720486B34}"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4551221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51144-3E92-423E-B211-667720486B34}"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410935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713227" y="1152475"/>
            <a:ext cx="7717500" cy="3196200"/>
          </a:xfrm>
          <a:prstGeom prst="rect">
            <a:avLst/>
          </a:prstGeom>
        </p:spPr>
        <p:txBody>
          <a:bodyPr spcFirstLastPara="1" wrap="square" lIns="91425" tIns="91425" rIns="91425" bIns="91425" anchor="t" anchorCtr="0">
            <a:noAutofit/>
          </a:bodyPr>
          <a:lstStyle>
            <a:lvl1pPr marL="457212" lvl="0" indent="-317509">
              <a:spcBef>
                <a:spcPts val="0"/>
              </a:spcBef>
              <a:spcAft>
                <a:spcPts val="0"/>
              </a:spcAft>
              <a:buClr>
                <a:srgbClr val="A6A3C1"/>
              </a:buClr>
              <a:buSzPts val="1400"/>
              <a:buAutoNum type="arabicPeriod"/>
              <a:defRPr sz="1000"/>
            </a:lvl1pPr>
            <a:lvl2pPr marL="914425" lvl="1" indent="-317509">
              <a:spcBef>
                <a:spcPts val="0"/>
              </a:spcBef>
              <a:spcAft>
                <a:spcPts val="0"/>
              </a:spcAft>
              <a:buClr>
                <a:srgbClr val="494949"/>
              </a:buClr>
              <a:buSzPts val="1400"/>
              <a:buFont typeface="Montserrat"/>
              <a:buAutoNum type="alphaLcPeriod"/>
              <a:defRPr/>
            </a:lvl2pPr>
            <a:lvl3pPr marL="1371637" lvl="2" indent="-317509">
              <a:spcBef>
                <a:spcPts val="0"/>
              </a:spcBef>
              <a:spcAft>
                <a:spcPts val="0"/>
              </a:spcAft>
              <a:buClr>
                <a:srgbClr val="494949"/>
              </a:buClr>
              <a:buSzPts val="1400"/>
              <a:buFont typeface="Montserrat"/>
              <a:buAutoNum type="romanLcPeriod"/>
              <a:defRPr/>
            </a:lvl3pPr>
            <a:lvl4pPr marL="1828848" lvl="3" indent="-317509">
              <a:spcBef>
                <a:spcPts val="0"/>
              </a:spcBef>
              <a:spcAft>
                <a:spcPts val="0"/>
              </a:spcAft>
              <a:buClr>
                <a:srgbClr val="494949"/>
              </a:buClr>
              <a:buSzPts val="1400"/>
              <a:buFont typeface="Montserrat"/>
              <a:buAutoNum type="arabicPeriod"/>
              <a:defRPr/>
            </a:lvl4pPr>
            <a:lvl5pPr marL="2286061" lvl="4" indent="-317509">
              <a:spcBef>
                <a:spcPts val="0"/>
              </a:spcBef>
              <a:spcAft>
                <a:spcPts val="0"/>
              </a:spcAft>
              <a:buClr>
                <a:srgbClr val="494949"/>
              </a:buClr>
              <a:buSzPts val="1400"/>
              <a:buFont typeface="Montserrat"/>
              <a:buAutoNum type="alphaLcPeriod"/>
              <a:defRPr/>
            </a:lvl5pPr>
            <a:lvl6pPr marL="2743273" lvl="5" indent="-317509">
              <a:spcBef>
                <a:spcPts val="0"/>
              </a:spcBef>
              <a:spcAft>
                <a:spcPts val="0"/>
              </a:spcAft>
              <a:buClr>
                <a:srgbClr val="494949"/>
              </a:buClr>
              <a:buSzPts val="1400"/>
              <a:buFont typeface="Montserrat"/>
              <a:buAutoNum type="romanLcPeriod"/>
              <a:defRPr/>
            </a:lvl6pPr>
            <a:lvl7pPr marL="3200485" lvl="6" indent="-317509">
              <a:spcBef>
                <a:spcPts val="0"/>
              </a:spcBef>
              <a:spcAft>
                <a:spcPts val="0"/>
              </a:spcAft>
              <a:buClr>
                <a:srgbClr val="494949"/>
              </a:buClr>
              <a:buSzPts val="1400"/>
              <a:buFont typeface="Montserrat"/>
              <a:buAutoNum type="arabicPeriod"/>
              <a:defRPr/>
            </a:lvl7pPr>
            <a:lvl8pPr marL="3657697" lvl="7" indent="-317509">
              <a:spcBef>
                <a:spcPts val="0"/>
              </a:spcBef>
              <a:spcAft>
                <a:spcPts val="0"/>
              </a:spcAft>
              <a:buClr>
                <a:srgbClr val="494949"/>
              </a:buClr>
              <a:buSzPts val="1400"/>
              <a:buFont typeface="Montserrat"/>
              <a:buAutoNum type="alphaLcPeriod"/>
              <a:defRPr/>
            </a:lvl8pPr>
            <a:lvl9pPr marL="4114909" lvl="8" indent="-317509">
              <a:spcBef>
                <a:spcPts val="0"/>
              </a:spcBef>
              <a:spcAft>
                <a:spcPts val="0"/>
              </a:spcAft>
              <a:buClr>
                <a:srgbClr val="494949"/>
              </a:buClr>
              <a:buSzPts val="1400"/>
              <a:buFont typeface="Montserrat"/>
              <a:buAutoNum type="romanLcPeriod"/>
              <a:defRPr/>
            </a:lvl9pPr>
          </a:lstStyle>
          <a:p>
            <a:endParaRPr/>
          </a:p>
        </p:txBody>
      </p:sp>
      <p:sp>
        <p:nvSpPr>
          <p:cNvPr id="18" name="Google Shape;18;p4"/>
          <p:cNvSpPr txBox="1">
            <a:spLocks noGrp="1"/>
          </p:cNvSpPr>
          <p:nvPr>
            <p:ph type="title"/>
          </p:nvPr>
        </p:nvSpPr>
        <p:spPr>
          <a:xfrm>
            <a:off x="713227"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3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cxnSp>
        <p:nvCxnSpPr>
          <p:cNvPr id="19" name="Google Shape;19;p4"/>
          <p:cNvCxnSpPr/>
          <p:nvPr/>
        </p:nvCxnSpPr>
        <p:spPr>
          <a:xfrm>
            <a:off x="2717876" y="4608575"/>
            <a:ext cx="64260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709804"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Chivo Black"/>
              <a:buNone/>
              <a:defRPr sz="3300" b="0"/>
            </a:lvl1pPr>
            <a:lvl2pPr lvl="1" rtl="0">
              <a:spcBef>
                <a:spcPts val="0"/>
              </a:spcBef>
              <a:spcAft>
                <a:spcPts val="0"/>
              </a:spcAft>
              <a:buSzPts val="3000"/>
              <a:buFont typeface="Chivo Black"/>
              <a:buNone/>
              <a:defRPr b="0">
                <a:latin typeface="Chivo Black"/>
                <a:ea typeface="Chivo Black"/>
                <a:cs typeface="Chivo Black"/>
                <a:sym typeface="Chivo Black"/>
              </a:defRPr>
            </a:lvl2pPr>
            <a:lvl3pPr lvl="2" rtl="0">
              <a:spcBef>
                <a:spcPts val="0"/>
              </a:spcBef>
              <a:spcAft>
                <a:spcPts val="0"/>
              </a:spcAft>
              <a:buSzPts val="3000"/>
              <a:buFont typeface="Chivo Black"/>
              <a:buNone/>
              <a:defRPr b="0">
                <a:latin typeface="Chivo Black"/>
                <a:ea typeface="Chivo Black"/>
                <a:cs typeface="Chivo Black"/>
                <a:sym typeface="Chivo Black"/>
              </a:defRPr>
            </a:lvl3pPr>
            <a:lvl4pPr lvl="3" rtl="0">
              <a:spcBef>
                <a:spcPts val="0"/>
              </a:spcBef>
              <a:spcAft>
                <a:spcPts val="0"/>
              </a:spcAft>
              <a:buSzPts val="3000"/>
              <a:buFont typeface="Chivo Black"/>
              <a:buNone/>
              <a:defRPr b="0">
                <a:latin typeface="Chivo Black"/>
                <a:ea typeface="Chivo Black"/>
                <a:cs typeface="Chivo Black"/>
                <a:sym typeface="Chivo Black"/>
              </a:defRPr>
            </a:lvl4pPr>
            <a:lvl5pPr lvl="4" rtl="0">
              <a:spcBef>
                <a:spcPts val="0"/>
              </a:spcBef>
              <a:spcAft>
                <a:spcPts val="0"/>
              </a:spcAft>
              <a:buSzPts val="3000"/>
              <a:buFont typeface="Chivo Black"/>
              <a:buNone/>
              <a:defRPr b="0">
                <a:latin typeface="Chivo Black"/>
                <a:ea typeface="Chivo Black"/>
                <a:cs typeface="Chivo Black"/>
                <a:sym typeface="Chivo Black"/>
              </a:defRPr>
            </a:lvl5pPr>
            <a:lvl6pPr lvl="5" rtl="0">
              <a:spcBef>
                <a:spcPts val="0"/>
              </a:spcBef>
              <a:spcAft>
                <a:spcPts val="0"/>
              </a:spcAft>
              <a:buSzPts val="3000"/>
              <a:buFont typeface="Chivo Black"/>
              <a:buNone/>
              <a:defRPr b="0">
                <a:latin typeface="Chivo Black"/>
                <a:ea typeface="Chivo Black"/>
                <a:cs typeface="Chivo Black"/>
                <a:sym typeface="Chivo Black"/>
              </a:defRPr>
            </a:lvl6pPr>
            <a:lvl7pPr lvl="6" rtl="0">
              <a:spcBef>
                <a:spcPts val="0"/>
              </a:spcBef>
              <a:spcAft>
                <a:spcPts val="0"/>
              </a:spcAft>
              <a:buSzPts val="3000"/>
              <a:buFont typeface="Chivo Black"/>
              <a:buNone/>
              <a:defRPr b="0">
                <a:latin typeface="Chivo Black"/>
                <a:ea typeface="Chivo Black"/>
                <a:cs typeface="Chivo Black"/>
                <a:sym typeface="Chivo Black"/>
              </a:defRPr>
            </a:lvl7pPr>
            <a:lvl8pPr lvl="7" rtl="0">
              <a:spcBef>
                <a:spcPts val="0"/>
              </a:spcBef>
              <a:spcAft>
                <a:spcPts val="0"/>
              </a:spcAft>
              <a:buSzPts val="3000"/>
              <a:buFont typeface="Chivo Black"/>
              <a:buNone/>
              <a:defRPr b="0">
                <a:latin typeface="Chivo Black"/>
                <a:ea typeface="Chivo Black"/>
                <a:cs typeface="Chivo Black"/>
                <a:sym typeface="Chivo Black"/>
              </a:defRPr>
            </a:lvl8pPr>
            <a:lvl9pPr lvl="8" rtl="0">
              <a:spcBef>
                <a:spcPts val="0"/>
              </a:spcBef>
              <a:spcAft>
                <a:spcPts val="0"/>
              </a:spcAft>
              <a:buSzPts val="3000"/>
              <a:buFont typeface="Chivo Black"/>
              <a:buNone/>
              <a:defRPr b="0">
                <a:latin typeface="Chivo Black"/>
                <a:ea typeface="Chivo Black"/>
                <a:cs typeface="Chivo Black"/>
                <a:sym typeface="Chivo Black"/>
              </a:defRPr>
            </a:lvl9pPr>
          </a:lstStyle>
          <a:p>
            <a:endParaRPr/>
          </a:p>
        </p:txBody>
      </p:sp>
      <p:sp>
        <p:nvSpPr>
          <p:cNvPr id="44" name="Google Shape;44;p13"/>
          <p:cNvSpPr txBox="1">
            <a:spLocks noGrp="1"/>
          </p:cNvSpPr>
          <p:nvPr>
            <p:ph type="subTitle" idx="1"/>
          </p:nvPr>
        </p:nvSpPr>
        <p:spPr>
          <a:xfrm>
            <a:off x="2019153" y="1708900"/>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1">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5" name="Google Shape;45;p13"/>
          <p:cNvSpPr txBox="1">
            <a:spLocks noGrp="1"/>
          </p:cNvSpPr>
          <p:nvPr>
            <p:ph type="subTitle" idx="2"/>
          </p:nvPr>
        </p:nvSpPr>
        <p:spPr>
          <a:xfrm>
            <a:off x="6086102" y="1676075"/>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1">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6" name="Google Shape;46;p13"/>
          <p:cNvSpPr txBox="1">
            <a:spLocks noGrp="1"/>
          </p:cNvSpPr>
          <p:nvPr>
            <p:ph type="subTitle" idx="3"/>
          </p:nvPr>
        </p:nvSpPr>
        <p:spPr>
          <a:xfrm>
            <a:off x="2019153" y="3155483"/>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1">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7" name="Google Shape;47;p13"/>
          <p:cNvSpPr txBox="1">
            <a:spLocks noGrp="1"/>
          </p:cNvSpPr>
          <p:nvPr>
            <p:ph type="subTitle" idx="4"/>
          </p:nvPr>
        </p:nvSpPr>
        <p:spPr>
          <a:xfrm>
            <a:off x="6086102" y="3155483"/>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1">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8" name="Google Shape;48;p13"/>
          <p:cNvSpPr txBox="1">
            <a:spLocks noGrp="1"/>
          </p:cNvSpPr>
          <p:nvPr>
            <p:ph type="subTitle" idx="5"/>
          </p:nvPr>
        </p:nvSpPr>
        <p:spPr>
          <a:xfrm>
            <a:off x="2019153" y="2132523"/>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9" name="Google Shape;49;p13"/>
          <p:cNvSpPr txBox="1">
            <a:spLocks noGrp="1"/>
          </p:cNvSpPr>
          <p:nvPr>
            <p:ph type="subTitle" idx="6"/>
          </p:nvPr>
        </p:nvSpPr>
        <p:spPr>
          <a:xfrm>
            <a:off x="6086102" y="2099698"/>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0" name="Google Shape;50;p13"/>
          <p:cNvSpPr txBox="1">
            <a:spLocks noGrp="1"/>
          </p:cNvSpPr>
          <p:nvPr>
            <p:ph type="subTitle" idx="7"/>
          </p:nvPr>
        </p:nvSpPr>
        <p:spPr>
          <a:xfrm>
            <a:off x="2019153" y="3576278"/>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1" name="Google Shape;51;p13"/>
          <p:cNvSpPr txBox="1">
            <a:spLocks noGrp="1"/>
          </p:cNvSpPr>
          <p:nvPr>
            <p:ph type="subTitle" idx="8"/>
          </p:nvPr>
        </p:nvSpPr>
        <p:spPr>
          <a:xfrm>
            <a:off x="6086102" y="3576278"/>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2" name="Google Shape;52;p13"/>
          <p:cNvSpPr txBox="1">
            <a:spLocks noGrp="1"/>
          </p:cNvSpPr>
          <p:nvPr>
            <p:ph type="title" idx="9" hasCustomPrompt="1"/>
          </p:nvPr>
        </p:nvSpPr>
        <p:spPr>
          <a:xfrm>
            <a:off x="835491" y="1834775"/>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1">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53" name="Google Shape;53;p13"/>
          <p:cNvSpPr txBox="1">
            <a:spLocks noGrp="1"/>
          </p:cNvSpPr>
          <p:nvPr>
            <p:ph type="title" idx="13" hasCustomPrompt="1"/>
          </p:nvPr>
        </p:nvSpPr>
        <p:spPr>
          <a:xfrm>
            <a:off x="4902439" y="1834775"/>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1">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54" name="Google Shape;54;p13"/>
          <p:cNvSpPr txBox="1">
            <a:spLocks noGrp="1"/>
          </p:cNvSpPr>
          <p:nvPr>
            <p:ph type="title" idx="14" hasCustomPrompt="1"/>
          </p:nvPr>
        </p:nvSpPr>
        <p:spPr>
          <a:xfrm>
            <a:off x="835491" y="3312779"/>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1">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55" name="Google Shape;55;p13"/>
          <p:cNvSpPr txBox="1">
            <a:spLocks noGrp="1"/>
          </p:cNvSpPr>
          <p:nvPr>
            <p:ph type="title" idx="15" hasCustomPrompt="1"/>
          </p:nvPr>
        </p:nvSpPr>
        <p:spPr>
          <a:xfrm>
            <a:off x="4902439" y="3160379"/>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1">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176"/>
        <p:cNvGrpSpPr/>
        <p:nvPr/>
      </p:nvGrpSpPr>
      <p:grpSpPr>
        <a:xfrm>
          <a:off x="0" y="0"/>
          <a:ext cx="0" cy="0"/>
          <a:chOff x="0" y="0"/>
          <a:chExt cx="0" cy="0"/>
        </a:xfrm>
      </p:grpSpPr>
      <p:cxnSp>
        <p:nvCxnSpPr>
          <p:cNvPr id="177" name="Google Shape;177;p36"/>
          <p:cNvCxnSpPr/>
          <p:nvPr/>
        </p:nvCxnSpPr>
        <p:spPr>
          <a:xfrm>
            <a:off x="2717876" y="4608575"/>
            <a:ext cx="64260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178"/>
        <p:cNvGrpSpPr/>
        <p:nvPr/>
      </p:nvGrpSpPr>
      <p:grpSpPr>
        <a:xfrm>
          <a:off x="0" y="0"/>
          <a:ext cx="0" cy="0"/>
          <a:chOff x="0" y="0"/>
          <a:chExt cx="0" cy="0"/>
        </a:xfrm>
      </p:grpSpPr>
      <p:cxnSp>
        <p:nvCxnSpPr>
          <p:cNvPr id="179" name="Google Shape;179;p37"/>
          <p:cNvCxnSpPr/>
          <p:nvPr/>
        </p:nvCxnSpPr>
        <p:spPr>
          <a:xfrm>
            <a:off x="2" y="4608575"/>
            <a:ext cx="64260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1B51144-3E92-423E-B211-667720486B34}"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132555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51144-3E92-423E-B211-667720486B34}"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82403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1B51144-3E92-423E-B211-667720486B34}"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21861547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3A9CA1">
                <a:shade val="30000"/>
                <a:satMod val="115000"/>
              </a:srgbClr>
            </a:gs>
            <a:gs pos="50000">
              <a:srgbClr val="3A9CA1">
                <a:shade val="67500"/>
                <a:satMod val="115000"/>
              </a:srgbClr>
            </a:gs>
            <a:gs pos="100000">
              <a:srgbClr val="3A9CA1">
                <a:shade val="100000"/>
                <a:satMod val="115000"/>
              </a:srgb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1"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1pPr>
            <a:lvl2pPr lvl="1">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2pPr>
            <a:lvl3pPr lvl="2">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3pPr>
            <a:lvl4pPr lvl="3">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4pPr>
            <a:lvl5pPr lvl="4">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5pPr>
            <a:lvl6pPr lvl="5">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6pPr>
            <a:lvl7pPr lvl="6">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7pPr>
            <a:lvl8pPr lvl="7">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8pPr>
            <a:lvl9pPr lvl="8">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9pPr>
          </a:lstStyle>
          <a:p>
            <a:endParaRPr/>
          </a:p>
        </p:txBody>
      </p:sp>
      <p:sp>
        <p:nvSpPr>
          <p:cNvPr id="7" name="Google Shape;7;p1"/>
          <p:cNvSpPr txBox="1">
            <a:spLocks noGrp="1"/>
          </p:cNvSpPr>
          <p:nvPr>
            <p:ph type="body" idx="1"/>
          </p:nvPr>
        </p:nvSpPr>
        <p:spPr>
          <a:xfrm>
            <a:off x="311701"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DM Sans"/>
              <a:buChar char="●"/>
              <a:defRPr sz="1800">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8472463" y="4663217"/>
            <a:ext cx="548699"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82" r:id="rId5"/>
    <p:sldLayoutId id="214748368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5/9/2025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84131376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3.png"/><Relationship Id="rId2" Type="http://schemas.openxmlformats.org/officeDocument/2006/relationships/notesSlide" Target="../notesSlides/notesSlide16.xml"/><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svg"/><Relationship Id="rId1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4.png"/><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3.jpeg"/><Relationship Id="rId10" Type="http://schemas.openxmlformats.org/officeDocument/2006/relationships/image" Target="../media/image24.png"/><Relationship Id="rId4" Type="http://schemas.openxmlformats.org/officeDocument/2006/relationships/image" Target="../media/image35.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0.jpeg"/><Relationship Id="rId7"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2.png"/><Relationship Id="rId4" Type="http://schemas.openxmlformats.org/officeDocument/2006/relationships/image" Target="../media/image51.png"/><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3" name="Picture 2" descr="A body of water with land in the background&#10;&#10;AI-generated content may be incorrect.">
            <a:extLst>
              <a:ext uri="{FF2B5EF4-FFF2-40B4-BE49-F238E27FC236}">
                <a16:creationId xmlns:a16="http://schemas.microsoft.com/office/drawing/2014/main" id="{D0CFDB36-20E2-4CC2-D2CD-196042FF68E6}"/>
              </a:ext>
            </a:extLst>
          </p:cNvPr>
          <p:cNvPicPr>
            <a:picLocks noChangeAspect="1"/>
          </p:cNvPicPr>
          <p:nvPr/>
        </p:nvPicPr>
        <p:blipFill>
          <a:blip r:embed="rId3"/>
          <a:srcRect l="13381" r="13659"/>
          <a:stretch/>
        </p:blipFill>
        <p:spPr>
          <a:xfrm>
            <a:off x="-246062" y="1"/>
            <a:ext cx="9390062" cy="5646351"/>
          </a:xfrm>
          <a:prstGeom prst="rect">
            <a:avLst/>
          </a:prstGeom>
        </p:spPr>
      </p:pic>
      <p:sp>
        <p:nvSpPr>
          <p:cNvPr id="192" name="Google Shape;192;p41"/>
          <p:cNvSpPr txBox="1">
            <a:spLocks noGrp="1"/>
          </p:cNvSpPr>
          <p:nvPr>
            <p:ph type="ctrTitle"/>
          </p:nvPr>
        </p:nvSpPr>
        <p:spPr>
          <a:xfrm>
            <a:off x="972501" y="80829"/>
            <a:ext cx="6595457" cy="2380201"/>
          </a:xfrm>
          <a:prstGeom prst="rect">
            <a:avLst/>
          </a:prstGeom>
        </p:spPr>
        <p:txBody>
          <a:bodyPr spcFirstLastPara="1" wrap="square" lIns="91425" tIns="91425" rIns="91425" bIns="91425" anchor="ctr" anchorCtr="0">
            <a:noAutofit/>
          </a:bodyPr>
          <a:lstStyle/>
          <a:p>
            <a:r>
              <a:rPr lang="en-GB" sz="2800" dirty="0">
                <a:solidFill>
                  <a:schemeClr val="lt1"/>
                </a:solidFill>
                <a:latin typeface="Aptos Display"/>
              </a:rPr>
              <a:t>Investigating biofouling in seaweed aquaculture using eDNA diagnostics</a:t>
            </a:r>
            <a:endParaRPr lang="en-GB" sz="2800" dirty="0">
              <a:solidFill>
                <a:schemeClr val="lt1"/>
              </a:solidFill>
              <a:latin typeface="Aptos Display" panose="020B0004020202020204" pitchFamily="34" charset="0"/>
            </a:endParaRPr>
          </a:p>
        </p:txBody>
      </p:sp>
      <p:sp>
        <p:nvSpPr>
          <p:cNvPr id="193" name="Google Shape;193;p41"/>
          <p:cNvSpPr txBox="1">
            <a:spLocks noGrp="1"/>
          </p:cNvSpPr>
          <p:nvPr>
            <p:ph type="subTitle" idx="1"/>
          </p:nvPr>
        </p:nvSpPr>
        <p:spPr>
          <a:xfrm>
            <a:off x="972500" y="1713606"/>
            <a:ext cx="5088712" cy="467100"/>
          </a:xfrm>
          <a:prstGeom prst="rect">
            <a:avLst/>
          </a:prstGeom>
        </p:spPr>
        <p:txBody>
          <a:bodyPr spcFirstLastPara="1" wrap="square" lIns="91425" tIns="91425" rIns="91425" bIns="91425" anchor="t" anchorCtr="0">
            <a:noAutofit/>
          </a:bodyPr>
          <a:lstStyle/>
          <a:p>
            <a:pPr marL="0" indent="0">
              <a:buClr>
                <a:schemeClr val="lt1"/>
              </a:buClr>
              <a:buSzPts val="1100"/>
            </a:pPr>
            <a:r>
              <a:rPr lang="en-GB" sz="1651" dirty="0">
                <a:solidFill>
                  <a:schemeClr val="lt1"/>
                </a:solidFill>
                <a:latin typeface="Aptos Display"/>
              </a:rPr>
              <a:t>Calum Young</a:t>
            </a:r>
          </a:p>
          <a:p>
            <a:pPr marL="0" indent="0">
              <a:buClr>
                <a:schemeClr val="lt1"/>
              </a:buClr>
              <a:buSzPts val="1100"/>
            </a:pPr>
            <a:r>
              <a:rPr lang="en-GB" sz="1651" dirty="0">
                <a:solidFill>
                  <a:schemeClr val="lt1"/>
                </a:solidFill>
                <a:latin typeface="Aptos Display"/>
              </a:rPr>
              <a:t>1st year PhD student</a:t>
            </a:r>
          </a:p>
          <a:p>
            <a:pPr marL="0" indent="0">
              <a:buClr>
                <a:schemeClr val="lt1"/>
              </a:buClr>
              <a:buSzPts val="1100"/>
            </a:pPr>
            <a:r>
              <a:rPr lang="en-GB" sz="1651" dirty="0">
                <a:solidFill>
                  <a:schemeClr val="lt1"/>
                </a:solidFill>
                <a:latin typeface="Aptos Display"/>
              </a:rPr>
              <a:t>University of Glasgow, Scotland</a:t>
            </a:r>
            <a:r>
              <a:rPr lang="en-GB" sz="1600" dirty="0">
                <a:solidFill>
                  <a:schemeClr val="lt1"/>
                </a:solidFill>
                <a:latin typeface="Aptos Display"/>
              </a:rPr>
              <a:t> </a:t>
            </a:r>
            <a:endParaRPr lang="en-GB" sz="2701" dirty="0">
              <a:solidFill>
                <a:schemeClr val="lt1"/>
              </a:solidFill>
              <a:latin typeface="Aptos Display"/>
            </a:endParaRPr>
          </a:p>
        </p:txBody>
      </p:sp>
      <p:pic>
        <p:nvPicPr>
          <p:cNvPr id="5" name="Picture 42" descr="Text&#10;&#10;Description automatically generated">
            <a:extLst>
              <a:ext uri="{FF2B5EF4-FFF2-40B4-BE49-F238E27FC236}">
                <a16:creationId xmlns:a16="http://schemas.microsoft.com/office/drawing/2014/main" id="{7C27CE53-1FBD-7F6E-6A65-B462266074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501" y="151977"/>
            <a:ext cx="1717619" cy="50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12657">
        <p:fade/>
      </p:transition>
    </mc:Choice>
    <mc:Fallback>
      <p:transition spd="med" advTm="1265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7C638DC9-1D8D-DC3A-75E0-8158BADC0F62}"/>
            </a:ext>
          </a:extLst>
        </p:cNvPr>
        <p:cNvGrpSpPr/>
        <p:nvPr/>
      </p:nvGrpSpPr>
      <p:grpSpPr>
        <a:xfrm>
          <a:off x="0" y="0"/>
          <a:ext cx="0" cy="0"/>
          <a:chOff x="0" y="0"/>
          <a:chExt cx="0" cy="0"/>
        </a:xfrm>
      </p:grpSpPr>
      <p:sp>
        <p:nvSpPr>
          <p:cNvPr id="201" name="Google Shape;201;p42">
            <a:extLst>
              <a:ext uri="{FF2B5EF4-FFF2-40B4-BE49-F238E27FC236}">
                <a16:creationId xmlns:a16="http://schemas.microsoft.com/office/drawing/2014/main" id="{2967399B-6D11-3D4E-DD9D-B94476248C13}"/>
              </a:ext>
            </a:extLst>
          </p:cNvPr>
          <p:cNvSpPr txBox="1">
            <a:spLocks noGrp="1"/>
          </p:cNvSpPr>
          <p:nvPr>
            <p:ph type="body" idx="1"/>
          </p:nvPr>
        </p:nvSpPr>
        <p:spPr>
          <a:xfrm>
            <a:off x="4686907" y="632219"/>
            <a:ext cx="4162567" cy="1046463"/>
          </a:xfrm>
          <a:prstGeom prst="rect">
            <a:avLst/>
          </a:prstGeom>
        </p:spPr>
        <p:txBody>
          <a:bodyPr spcFirstLastPara="1" wrap="square" lIns="91425" tIns="91425" rIns="91425" bIns="91425" anchor="t" anchorCtr="0">
            <a:noAutofit/>
          </a:bodyPr>
          <a:lstStyle/>
          <a:p>
            <a:pPr marL="285759" indent="-285759">
              <a:buClr>
                <a:srgbClr val="434343"/>
              </a:buClr>
              <a:buSzPts val="1100"/>
              <a:buFont typeface="Arial" panose="020B0604020202020204" pitchFamily="34" charset="0"/>
              <a:buChar char="•"/>
            </a:pPr>
            <a:r>
              <a:rPr lang="en-GB" sz="1800" b="1" dirty="0">
                <a:solidFill>
                  <a:schemeClr val="bg1"/>
                </a:solidFill>
                <a:latin typeface="Aptos"/>
              </a:rPr>
              <a:t>Physical damage </a:t>
            </a:r>
            <a:r>
              <a:rPr lang="en-GB" sz="1800" dirty="0">
                <a:solidFill>
                  <a:schemeClr val="bg1"/>
                </a:solidFill>
                <a:latin typeface="Aptos"/>
              </a:rPr>
              <a:t>: Increased weight and drag = breakage (whipping) / dislodgment </a:t>
            </a: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p:txBody>
      </p:sp>
      <p:sp>
        <p:nvSpPr>
          <p:cNvPr id="202" name="Google Shape;202;p42">
            <a:extLst>
              <a:ext uri="{FF2B5EF4-FFF2-40B4-BE49-F238E27FC236}">
                <a16:creationId xmlns:a16="http://schemas.microsoft.com/office/drawing/2014/main" id="{56E66BC6-1B51-C9E0-2C84-6F8EBF57CB68}"/>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Impacts to seaweed</a:t>
            </a:r>
            <a:endParaRPr sz="2000" dirty="0">
              <a:solidFill>
                <a:schemeClr val="bg1"/>
              </a:solidFill>
              <a:latin typeface="Aptos" panose="020B0004020202020204" pitchFamily="34" charset="0"/>
            </a:endParaRPr>
          </a:p>
        </p:txBody>
      </p:sp>
      <p:pic>
        <p:nvPicPr>
          <p:cNvPr id="6148" name="Picture 4">
            <a:extLst>
              <a:ext uri="{FF2B5EF4-FFF2-40B4-BE49-F238E27FC236}">
                <a16:creationId xmlns:a16="http://schemas.microsoft.com/office/drawing/2014/main" id="{BB92BF37-735F-27E1-395D-565A4B50B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0" y="811443"/>
            <a:ext cx="4938715" cy="3028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A04C78-9699-4578-D421-65C505A4F2CF}"/>
              </a:ext>
            </a:extLst>
          </p:cNvPr>
          <p:cNvSpPr txBox="1"/>
          <p:nvPr/>
        </p:nvSpPr>
        <p:spPr>
          <a:xfrm>
            <a:off x="555531" y="3840302"/>
            <a:ext cx="4207168" cy="307777"/>
          </a:xfrm>
          <a:prstGeom prst="rect">
            <a:avLst/>
          </a:prstGeom>
          <a:noFill/>
        </p:spPr>
        <p:txBody>
          <a:bodyPr wrap="square" rtlCol="0">
            <a:spAutoFit/>
          </a:bodyPr>
          <a:lstStyle/>
          <a:p>
            <a:r>
              <a:rPr lang="en-GB" dirty="0">
                <a:solidFill>
                  <a:schemeClr val="bg1"/>
                </a:solidFill>
              </a:rPr>
              <a:t>Hydrozoan </a:t>
            </a:r>
            <a:r>
              <a:rPr lang="en-GB" i="1" dirty="0">
                <a:solidFill>
                  <a:schemeClr val="bg1"/>
                </a:solidFill>
              </a:rPr>
              <a:t>Obelia </a:t>
            </a:r>
            <a:r>
              <a:rPr lang="en-GB" i="1" dirty="0" err="1">
                <a:solidFill>
                  <a:schemeClr val="bg1"/>
                </a:solidFill>
              </a:rPr>
              <a:t>geniculata</a:t>
            </a:r>
            <a:endParaRPr lang="en-GB" i="1" dirty="0">
              <a:solidFill>
                <a:schemeClr val="bg1"/>
              </a:solidFill>
            </a:endParaRPr>
          </a:p>
        </p:txBody>
      </p:sp>
      <p:sp>
        <p:nvSpPr>
          <p:cNvPr id="4" name="TextBox 3">
            <a:extLst>
              <a:ext uri="{FF2B5EF4-FFF2-40B4-BE49-F238E27FC236}">
                <a16:creationId xmlns:a16="http://schemas.microsoft.com/office/drawing/2014/main" id="{51C32EF1-50A5-E7D4-AA5B-A7B5053A5336}"/>
              </a:ext>
            </a:extLst>
          </p:cNvPr>
          <p:cNvSpPr txBox="1"/>
          <p:nvPr/>
        </p:nvSpPr>
        <p:spPr>
          <a:xfrm>
            <a:off x="4686904" y="1774214"/>
            <a:ext cx="4381302" cy="923330"/>
          </a:xfrm>
          <a:prstGeom prst="rect">
            <a:avLst/>
          </a:prstGeom>
          <a:noFill/>
        </p:spPr>
        <p:txBody>
          <a:bodyPr wrap="square" rtlCol="0">
            <a:spAutoFit/>
          </a:bodyPr>
          <a:lstStyle/>
          <a:p>
            <a:pPr marL="285759" indent="-285759">
              <a:buClr>
                <a:srgbClr val="434343"/>
              </a:buClr>
              <a:buSzPts val="1100"/>
              <a:buFont typeface="Arial" panose="020B0604020202020204" pitchFamily="34" charset="0"/>
              <a:buChar char="•"/>
            </a:pPr>
            <a:r>
              <a:rPr lang="en-GB" sz="1800" b="1" dirty="0">
                <a:solidFill>
                  <a:schemeClr val="bg1"/>
                </a:solidFill>
                <a:latin typeface="Aptos"/>
              </a:rPr>
              <a:t>Growth inhibition </a:t>
            </a:r>
            <a:r>
              <a:rPr lang="en-GB" sz="1800" dirty="0">
                <a:solidFill>
                  <a:schemeClr val="bg1"/>
                </a:solidFill>
                <a:latin typeface="Aptos"/>
              </a:rPr>
              <a:t>: Competition for light, nutrients, spore release, tissue necrosis</a:t>
            </a:r>
          </a:p>
        </p:txBody>
      </p:sp>
    </p:spTree>
    <p:extLst>
      <p:ext uri="{BB962C8B-B14F-4D97-AF65-F5344CB8AC3E}">
        <p14:creationId xmlns:p14="http://schemas.microsoft.com/office/powerpoint/2010/main" val="3367967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EB0444E4-5AEF-2DCA-B6FF-DEA289BBACFA}"/>
            </a:ext>
          </a:extLst>
        </p:cNvPr>
        <p:cNvGrpSpPr/>
        <p:nvPr/>
      </p:nvGrpSpPr>
      <p:grpSpPr>
        <a:xfrm>
          <a:off x="0" y="0"/>
          <a:ext cx="0" cy="0"/>
          <a:chOff x="0" y="0"/>
          <a:chExt cx="0" cy="0"/>
        </a:xfrm>
      </p:grpSpPr>
      <p:sp>
        <p:nvSpPr>
          <p:cNvPr id="201" name="Google Shape;201;p42">
            <a:extLst>
              <a:ext uri="{FF2B5EF4-FFF2-40B4-BE49-F238E27FC236}">
                <a16:creationId xmlns:a16="http://schemas.microsoft.com/office/drawing/2014/main" id="{03A05C3D-E127-5029-92D3-AC291D029C83}"/>
              </a:ext>
            </a:extLst>
          </p:cNvPr>
          <p:cNvSpPr txBox="1">
            <a:spLocks noGrp="1"/>
          </p:cNvSpPr>
          <p:nvPr>
            <p:ph type="body" idx="1"/>
          </p:nvPr>
        </p:nvSpPr>
        <p:spPr>
          <a:xfrm>
            <a:off x="4686907" y="632219"/>
            <a:ext cx="4162567" cy="1046463"/>
          </a:xfrm>
          <a:prstGeom prst="rect">
            <a:avLst/>
          </a:prstGeom>
        </p:spPr>
        <p:txBody>
          <a:bodyPr spcFirstLastPara="1" wrap="square" lIns="91425" tIns="91425" rIns="91425" bIns="91425" anchor="t" anchorCtr="0">
            <a:noAutofit/>
          </a:bodyPr>
          <a:lstStyle/>
          <a:p>
            <a:pPr marL="285759" indent="-285759">
              <a:buClr>
                <a:srgbClr val="434343"/>
              </a:buClr>
              <a:buSzPts val="1100"/>
              <a:buFont typeface="Arial" panose="020B0604020202020204" pitchFamily="34" charset="0"/>
              <a:buChar char="•"/>
            </a:pPr>
            <a:r>
              <a:rPr lang="en-GB" sz="1800" b="1" dirty="0">
                <a:solidFill>
                  <a:schemeClr val="bg1"/>
                </a:solidFill>
                <a:latin typeface="Aptos"/>
              </a:rPr>
              <a:t>Physical damage </a:t>
            </a:r>
            <a:r>
              <a:rPr lang="en-GB" sz="1800" dirty="0">
                <a:solidFill>
                  <a:schemeClr val="bg1"/>
                </a:solidFill>
                <a:latin typeface="Aptos"/>
              </a:rPr>
              <a:t>: Increased weight and drag = breakage (whipping) / dislodgment </a:t>
            </a: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p:txBody>
      </p:sp>
      <p:sp>
        <p:nvSpPr>
          <p:cNvPr id="202" name="Google Shape;202;p42">
            <a:extLst>
              <a:ext uri="{FF2B5EF4-FFF2-40B4-BE49-F238E27FC236}">
                <a16:creationId xmlns:a16="http://schemas.microsoft.com/office/drawing/2014/main" id="{9885FE07-C4D4-5A34-3E72-4F56E4CCD507}"/>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Impacts to seaweed</a:t>
            </a:r>
            <a:endParaRPr sz="2000" dirty="0">
              <a:solidFill>
                <a:schemeClr val="bg1"/>
              </a:solidFill>
              <a:latin typeface="Aptos" panose="020B0004020202020204" pitchFamily="34" charset="0"/>
            </a:endParaRPr>
          </a:p>
        </p:txBody>
      </p:sp>
      <p:pic>
        <p:nvPicPr>
          <p:cNvPr id="6148" name="Picture 4">
            <a:extLst>
              <a:ext uri="{FF2B5EF4-FFF2-40B4-BE49-F238E27FC236}">
                <a16:creationId xmlns:a16="http://schemas.microsoft.com/office/drawing/2014/main" id="{A0A71AA5-BBCD-D4B6-34E6-AB6BC3A60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0" y="811443"/>
            <a:ext cx="4938715" cy="3028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1535AE-A4CD-B9F9-9188-E01CF9008D0B}"/>
              </a:ext>
            </a:extLst>
          </p:cNvPr>
          <p:cNvSpPr txBox="1"/>
          <p:nvPr/>
        </p:nvSpPr>
        <p:spPr>
          <a:xfrm>
            <a:off x="555531" y="3840302"/>
            <a:ext cx="4207168" cy="307777"/>
          </a:xfrm>
          <a:prstGeom prst="rect">
            <a:avLst/>
          </a:prstGeom>
          <a:noFill/>
        </p:spPr>
        <p:txBody>
          <a:bodyPr wrap="square" rtlCol="0">
            <a:spAutoFit/>
          </a:bodyPr>
          <a:lstStyle/>
          <a:p>
            <a:r>
              <a:rPr lang="en-GB" dirty="0">
                <a:solidFill>
                  <a:schemeClr val="bg1"/>
                </a:solidFill>
              </a:rPr>
              <a:t>Hydrozoan </a:t>
            </a:r>
            <a:r>
              <a:rPr lang="en-GB" i="1" dirty="0">
                <a:solidFill>
                  <a:schemeClr val="bg1"/>
                </a:solidFill>
              </a:rPr>
              <a:t>Obelia </a:t>
            </a:r>
            <a:r>
              <a:rPr lang="en-GB" i="1" dirty="0" err="1">
                <a:solidFill>
                  <a:schemeClr val="bg1"/>
                </a:solidFill>
              </a:rPr>
              <a:t>geniculata</a:t>
            </a:r>
            <a:endParaRPr lang="en-GB" i="1" dirty="0">
              <a:solidFill>
                <a:schemeClr val="bg1"/>
              </a:solidFill>
            </a:endParaRPr>
          </a:p>
        </p:txBody>
      </p:sp>
      <p:sp>
        <p:nvSpPr>
          <p:cNvPr id="4" name="TextBox 3">
            <a:extLst>
              <a:ext uri="{FF2B5EF4-FFF2-40B4-BE49-F238E27FC236}">
                <a16:creationId xmlns:a16="http://schemas.microsoft.com/office/drawing/2014/main" id="{9DC58340-51A4-F5EE-BFB2-6BB98F72EF3B}"/>
              </a:ext>
            </a:extLst>
          </p:cNvPr>
          <p:cNvSpPr txBox="1"/>
          <p:nvPr/>
        </p:nvSpPr>
        <p:spPr>
          <a:xfrm>
            <a:off x="4686904" y="1774214"/>
            <a:ext cx="4381302" cy="923330"/>
          </a:xfrm>
          <a:prstGeom prst="rect">
            <a:avLst/>
          </a:prstGeom>
          <a:noFill/>
        </p:spPr>
        <p:txBody>
          <a:bodyPr wrap="square" rtlCol="0">
            <a:spAutoFit/>
          </a:bodyPr>
          <a:lstStyle/>
          <a:p>
            <a:pPr marL="285759" indent="-285759">
              <a:buClr>
                <a:srgbClr val="434343"/>
              </a:buClr>
              <a:buSzPts val="1100"/>
              <a:buFont typeface="Arial" panose="020B0604020202020204" pitchFamily="34" charset="0"/>
              <a:buChar char="•"/>
            </a:pPr>
            <a:r>
              <a:rPr lang="en-GB" sz="1800" b="1" dirty="0">
                <a:solidFill>
                  <a:schemeClr val="bg1"/>
                </a:solidFill>
                <a:latin typeface="Aptos"/>
              </a:rPr>
              <a:t>Growth inhibition </a:t>
            </a:r>
            <a:r>
              <a:rPr lang="en-GB" sz="1800" dirty="0">
                <a:solidFill>
                  <a:schemeClr val="bg1"/>
                </a:solidFill>
                <a:latin typeface="Aptos"/>
              </a:rPr>
              <a:t>: Competition for light, nutrients, spore release, tissue necrosis</a:t>
            </a:r>
          </a:p>
        </p:txBody>
      </p:sp>
      <p:sp>
        <p:nvSpPr>
          <p:cNvPr id="5" name="TextBox 4">
            <a:extLst>
              <a:ext uri="{FF2B5EF4-FFF2-40B4-BE49-F238E27FC236}">
                <a16:creationId xmlns:a16="http://schemas.microsoft.com/office/drawing/2014/main" id="{781DD48D-9BE7-ABD2-0CEA-8578E738CE7E}"/>
              </a:ext>
            </a:extLst>
          </p:cNvPr>
          <p:cNvSpPr txBox="1"/>
          <p:nvPr/>
        </p:nvSpPr>
        <p:spPr>
          <a:xfrm>
            <a:off x="4729406" y="2827153"/>
            <a:ext cx="3859067" cy="1200329"/>
          </a:xfrm>
          <a:prstGeom prst="rect">
            <a:avLst/>
          </a:prstGeom>
          <a:noFill/>
        </p:spPr>
        <p:txBody>
          <a:bodyPr wrap="square" rtlCol="0">
            <a:spAutoFit/>
          </a:bodyPr>
          <a:lstStyle/>
          <a:p>
            <a:pPr marL="285759" indent="-285759" defTabSz="914425">
              <a:buClr>
                <a:srgbClr val="434343"/>
              </a:buClr>
              <a:buSzPts val="1100"/>
              <a:buFont typeface="Arial" panose="020B0604020202020204" pitchFamily="34" charset="0"/>
              <a:buChar char="•"/>
              <a:defRPr/>
            </a:pPr>
            <a:r>
              <a:rPr lang="en-GB" sz="1800" b="1" dirty="0">
                <a:solidFill>
                  <a:srgbClr val="FFFFFF"/>
                </a:solidFill>
                <a:latin typeface="Aptos"/>
                <a:sym typeface="DM Sans"/>
              </a:rPr>
              <a:t>Economic losses </a:t>
            </a:r>
            <a:r>
              <a:rPr lang="en-GB" sz="1800" dirty="0">
                <a:solidFill>
                  <a:srgbClr val="FFFFFF"/>
                </a:solidFill>
                <a:latin typeface="Aptos"/>
                <a:sym typeface="DM Sans"/>
              </a:rPr>
              <a:t>: Reduced yield / quality / taste, increased allergen risks / increased processing time and labour costs</a:t>
            </a:r>
          </a:p>
        </p:txBody>
      </p:sp>
    </p:spTree>
    <p:extLst>
      <p:ext uri="{BB962C8B-B14F-4D97-AF65-F5344CB8AC3E}">
        <p14:creationId xmlns:p14="http://schemas.microsoft.com/office/powerpoint/2010/main" val="791045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02;p42">
            <a:extLst>
              <a:ext uri="{FF2B5EF4-FFF2-40B4-BE49-F238E27FC236}">
                <a16:creationId xmlns:a16="http://schemas.microsoft.com/office/drawing/2014/main" id="{0FD93D2A-1F34-C5B6-ED6F-2EE09522F229}"/>
              </a:ext>
            </a:extLst>
          </p:cNvPr>
          <p:cNvSpPr txBox="1">
            <a:spLocks noGrp="1"/>
          </p:cNvSpPr>
          <p:nvPr>
            <p:ph type="title"/>
          </p:nvPr>
        </p:nvSpPr>
        <p:spPr>
          <a:xfrm>
            <a:off x="-2008160" y="256286"/>
            <a:ext cx="9970369" cy="523005"/>
          </a:xfrm>
          <a:prstGeom prst="rect">
            <a:avLst/>
          </a:prstGeom>
        </p:spPr>
        <p:txBody>
          <a:bodyPr spcFirstLastPara="1" wrap="square" lIns="91425" tIns="91425" rIns="91425" bIns="91425" anchor="t" anchorCtr="0">
            <a:noAutofit/>
          </a:bodyPr>
          <a:lstStyle/>
          <a:p>
            <a:pPr algn="ctr"/>
            <a:r>
              <a:rPr lang="en" sz="2000" dirty="0">
                <a:solidFill>
                  <a:schemeClr val="bg1"/>
                </a:solidFill>
                <a:latin typeface="Aptos"/>
              </a:rPr>
              <a:t>Biofouling rapidly increases in spring / summer</a:t>
            </a:r>
            <a:endParaRPr lang="en" sz="2000" dirty="0">
              <a:solidFill>
                <a:schemeClr val="bg1"/>
              </a:solidFill>
              <a:latin typeface="Aptos" panose="020B0004020202020204" pitchFamily="34" charset="0"/>
            </a:endParaRPr>
          </a:p>
        </p:txBody>
      </p:sp>
      <p:grpSp>
        <p:nvGrpSpPr>
          <p:cNvPr id="22" name="Group 21">
            <a:extLst>
              <a:ext uri="{FF2B5EF4-FFF2-40B4-BE49-F238E27FC236}">
                <a16:creationId xmlns:a16="http://schemas.microsoft.com/office/drawing/2014/main" id="{C88940F0-0489-E996-C567-8973E8873A3C}"/>
              </a:ext>
            </a:extLst>
          </p:cNvPr>
          <p:cNvGrpSpPr/>
          <p:nvPr/>
        </p:nvGrpSpPr>
        <p:grpSpPr>
          <a:xfrm>
            <a:off x="387356" y="704257"/>
            <a:ext cx="8481191" cy="4019145"/>
            <a:chOff x="387350" y="704253"/>
            <a:chExt cx="8481191" cy="4019145"/>
          </a:xfrm>
        </p:grpSpPr>
        <p:pic>
          <p:nvPicPr>
            <p:cNvPr id="2050" name="Picture 2">
              <a:extLst>
                <a:ext uri="{FF2B5EF4-FFF2-40B4-BE49-F238E27FC236}">
                  <a16:creationId xmlns:a16="http://schemas.microsoft.com/office/drawing/2014/main" id="{60FC3593-E559-60B1-7986-A49251AE0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823" y="1021883"/>
              <a:ext cx="4157718" cy="370151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BE83D4C-C965-A530-457D-DD6B35271A6C}"/>
                </a:ext>
              </a:extLst>
            </p:cNvPr>
            <p:cNvSpPr txBox="1"/>
            <p:nvPr/>
          </p:nvSpPr>
          <p:spPr>
            <a:xfrm>
              <a:off x="5844120" y="704253"/>
              <a:ext cx="2375915" cy="307777"/>
            </a:xfrm>
            <a:prstGeom prst="rect">
              <a:avLst/>
            </a:prstGeom>
            <a:noFill/>
          </p:spPr>
          <p:txBody>
            <a:bodyPr wrap="square" rtlCol="0">
              <a:spAutoFit/>
            </a:bodyPr>
            <a:lstStyle/>
            <a:p>
              <a:r>
                <a:rPr lang="en-GB">
                  <a:solidFill>
                    <a:schemeClr val="bg1"/>
                  </a:solidFill>
                </a:rPr>
                <a:t>Hydrozoan Coverage</a:t>
              </a:r>
            </a:p>
          </p:txBody>
        </p:sp>
        <p:grpSp>
          <p:nvGrpSpPr>
            <p:cNvPr id="19" name="Group 18">
              <a:extLst>
                <a:ext uri="{FF2B5EF4-FFF2-40B4-BE49-F238E27FC236}">
                  <a16:creationId xmlns:a16="http://schemas.microsoft.com/office/drawing/2014/main" id="{70DC70B9-04CC-AF74-7AC9-6FA941B8C3F6}"/>
                </a:ext>
              </a:extLst>
            </p:cNvPr>
            <p:cNvGrpSpPr/>
            <p:nvPr/>
          </p:nvGrpSpPr>
          <p:grpSpPr>
            <a:xfrm>
              <a:off x="387350" y="718772"/>
              <a:ext cx="4159250" cy="3994773"/>
              <a:chOff x="247650" y="932846"/>
              <a:chExt cx="4159250" cy="3994773"/>
            </a:xfrm>
          </p:grpSpPr>
          <p:pic>
            <p:nvPicPr>
              <p:cNvPr id="2054" name="Picture 6">
                <a:extLst>
                  <a:ext uri="{FF2B5EF4-FFF2-40B4-BE49-F238E27FC236}">
                    <a16:creationId xmlns:a16="http://schemas.microsoft.com/office/drawing/2014/main" id="{98F2BDE8-0B51-5B27-C2B5-3A66D9DA0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240623"/>
                <a:ext cx="4159250" cy="368699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F410D2B-492A-C8A9-C4C2-8E7AC4FC8E14}"/>
                  </a:ext>
                </a:extLst>
              </p:cNvPr>
              <p:cNvSpPr txBox="1"/>
              <p:nvPr/>
            </p:nvSpPr>
            <p:spPr>
              <a:xfrm>
                <a:off x="1341900" y="932846"/>
                <a:ext cx="2990850" cy="307777"/>
              </a:xfrm>
              <a:prstGeom prst="rect">
                <a:avLst/>
              </a:prstGeom>
              <a:noFill/>
            </p:spPr>
            <p:txBody>
              <a:bodyPr wrap="square" rtlCol="0">
                <a:spAutoFit/>
              </a:bodyPr>
              <a:lstStyle/>
              <a:p>
                <a:r>
                  <a:rPr lang="en-GB">
                    <a:solidFill>
                      <a:schemeClr val="bg1"/>
                    </a:solidFill>
                  </a:rPr>
                  <a:t>Bryozoan Coverage</a:t>
                </a:r>
              </a:p>
            </p:txBody>
          </p:sp>
        </p:grpSp>
      </p:grpSp>
      <p:sp>
        <p:nvSpPr>
          <p:cNvPr id="21" name="TextBox 20">
            <a:extLst>
              <a:ext uri="{FF2B5EF4-FFF2-40B4-BE49-F238E27FC236}">
                <a16:creationId xmlns:a16="http://schemas.microsoft.com/office/drawing/2014/main" id="{45F5AEBA-E0CF-7CCD-0E72-44F5813DD6DF}"/>
              </a:ext>
            </a:extLst>
          </p:cNvPr>
          <p:cNvSpPr txBox="1"/>
          <p:nvPr/>
        </p:nvSpPr>
        <p:spPr>
          <a:xfrm>
            <a:off x="2749555" y="4780927"/>
            <a:ext cx="4489451" cy="307777"/>
          </a:xfrm>
          <a:prstGeom prst="rect">
            <a:avLst/>
          </a:prstGeom>
          <a:noFill/>
        </p:spPr>
        <p:txBody>
          <a:bodyPr wrap="square" rtlCol="0">
            <a:spAutoFit/>
          </a:bodyPr>
          <a:lstStyle/>
          <a:p>
            <a:r>
              <a:rPr lang="en-GB">
                <a:solidFill>
                  <a:schemeClr val="bg1"/>
                </a:solidFill>
              </a:rPr>
              <a:t>Sofie </a:t>
            </a:r>
            <a:r>
              <a:rPr lang="en-GB" err="1">
                <a:solidFill>
                  <a:schemeClr val="bg1"/>
                </a:solidFill>
              </a:rPr>
              <a:t>Spatharis</a:t>
            </a:r>
            <a:r>
              <a:rPr lang="en-GB">
                <a:solidFill>
                  <a:schemeClr val="bg1"/>
                </a:solidFill>
              </a:rPr>
              <a:t>, </a:t>
            </a:r>
            <a:r>
              <a:rPr lang="en-GB" err="1">
                <a:solidFill>
                  <a:schemeClr val="bg1"/>
                </a:solidFill>
              </a:rPr>
              <a:t>KelpCrofting</a:t>
            </a:r>
            <a:r>
              <a:rPr lang="en-GB">
                <a:solidFill>
                  <a:schemeClr val="bg1"/>
                </a:solidFill>
              </a:rPr>
              <a:t> Pilot Study 2022</a:t>
            </a:r>
          </a:p>
        </p:txBody>
      </p:sp>
    </p:spTree>
    <p:extLst>
      <p:ext uri="{BB962C8B-B14F-4D97-AF65-F5344CB8AC3E}">
        <p14:creationId xmlns:p14="http://schemas.microsoft.com/office/powerpoint/2010/main" val="1069351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74479-665E-D2FD-91E8-8B08444ECD89}"/>
              </a:ext>
            </a:extLst>
          </p:cNvPr>
          <p:cNvSpPr>
            <a:spLocks noGrp="1"/>
          </p:cNvSpPr>
          <p:nvPr>
            <p:ph type="title"/>
          </p:nvPr>
        </p:nvSpPr>
        <p:spPr>
          <a:xfrm>
            <a:off x="230341" y="190500"/>
            <a:ext cx="7717500" cy="572700"/>
          </a:xfrm>
        </p:spPr>
        <p:txBody>
          <a:bodyPr/>
          <a:lstStyle/>
          <a:p>
            <a:r>
              <a:rPr lang="en-GB" sz="2000" dirty="0">
                <a:solidFill>
                  <a:schemeClr val="bg1"/>
                </a:solidFill>
                <a:latin typeface="Aptos" panose="020B0004020202020204" pitchFamily="34" charset="0"/>
              </a:rPr>
              <a:t>Knowledge gap - Challenge</a:t>
            </a:r>
          </a:p>
        </p:txBody>
      </p:sp>
      <p:pic>
        <p:nvPicPr>
          <p:cNvPr id="4" name="Picture 3">
            <a:extLst>
              <a:ext uri="{FF2B5EF4-FFF2-40B4-BE49-F238E27FC236}">
                <a16:creationId xmlns:a16="http://schemas.microsoft.com/office/drawing/2014/main" id="{3815C739-08A1-CF91-CE5F-AF1EEA68086C}"/>
              </a:ext>
            </a:extLst>
          </p:cNvPr>
          <p:cNvPicPr>
            <a:picLocks noChangeAspect="1"/>
          </p:cNvPicPr>
          <p:nvPr/>
        </p:nvPicPr>
        <p:blipFill>
          <a:blip r:embed="rId3"/>
          <a:stretch>
            <a:fillRect/>
          </a:stretch>
        </p:blipFill>
        <p:spPr>
          <a:xfrm>
            <a:off x="5276957" y="190500"/>
            <a:ext cx="3295650" cy="4762500"/>
          </a:xfrm>
          <a:prstGeom prst="rect">
            <a:avLst/>
          </a:prstGeom>
        </p:spPr>
      </p:pic>
      <p:sp>
        <p:nvSpPr>
          <p:cNvPr id="5" name="TextBox 4">
            <a:extLst>
              <a:ext uri="{FF2B5EF4-FFF2-40B4-BE49-F238E27FC236}">
                <a16:creationId xmlns:a16="http://schemas.microsoft.com/office/drawing/2014/main" id="{EAE6E1C5-2D8F-393B-B09D-4B6DEC9387DD}"/>
              </a:ext>
            </a:extLst>
          </p:cNvPr>
          <p:cNvSpPr txBox="1"/>
          <p:nvPr/>
        </p:nvSpPr>
        <p:spPr>
          <a:xfrm>
            <a:off x="133565" y="876214"/>
            <a:ext cx="5024062" cy="353943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GB" dirty="0">
                <a:solidFill>
                  <a:schemeClr val="bg1"/>
                </a:solidFill>
              </a:rPr>
              <a:t>We need fast and accurate early warning systems of the planktonic stages of bryozoan and hydrozoan epibionts!</a:t>
            </a: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r>
              <a:rPr lang="en-GB" dirty="0">
                <a:solidFill>
                  <a:schemeClr val="bg1"/>
                </a:solidFill>
              </a:rPr>
              <a:t>eDNA shows promise BUT still a way to go… </a:t>
            </a: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r>
              <a:rPr lang="en-GB" dirty="0">
                <a:solidFill>
                  <a:schemeClr val="bg1"/>
                </a:solidFill>
              </a:rPr>
              <a:t>Previous investigations between plankton microscope  counts and eDNA metabarcoding of whole plankton community showed weak correlations</a:t>
            </a: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r>
              <a:rPr lang="en-GB" dirty="0">
                <a:solidFill>
                  <a:schemeClr val="bg1"/>
                </a:solidFill>
              </a:rPr>
              <a:t>Imperative to design species or clade specific primer and use a quantitative approach for eDNA monitoring</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7" name="TextBox 6">
            <a:extLst>
              <a:ext uri="{FF2B5EF4-FFF2-40B4-BE49-F238E27FC236}">
                <a16:creationId xmlns:a16="http://schemas.microsoft.com/office/drawing/2014/main" id="{6542B9EE-EC14-8EB2-6FF3-24CF3A59B791}"/>
              </a:ext>
            </a:extLst>
          </p:cNvPr>
          <p:cNvSpPr txBox="1"/>
          <p:nvPr/>
        </p:nvSpPr>
        <p:spPr>
          <a:xfrm>
            <a:off x="133565" y="4380300"/>
            <a:ext cx="5143392" cy="600164"/>
          </a:xfrm>
          <a:prstGeom prst="rect">
            <a:avLst/>
          </a:prstGeom>
          <a:noFill/>
        </p:spPr>
        <p:txBody>
          <a:bodyPr wrap="square">
            <a:spAutoFit/>
          </a:bodyPr>
          <a:lstStyle/>
          <a:p>
            <a:r>
              <a:rPr lang="en-GB" sz="1100" dirty="0">
                <a:solidFill>
                  <a:schemeClr val="bg1"/>
                </a:solidFill>
              </a:rPr>
              <a:t>Algueró-Muñiz et al. 2024. </a:t>
            </a:r>
            <a:r>
              <a:rPr lang="en-GB" sz="1100" i="0" dirty="0">
                <a:solidFill>
                  <a:schemeClr val="bg1"/>
                </a:solidFill>
                <a:effectLst/>
                <a:latin typeface="Open Sans" panose="020B0606030504020204" pitchFamily="34" charset="0"/>
              </a:rPr>
              <a:t>High-Resolution Longitudinal eDNA  metabarcoding and morphological </a:t>
            </a:r>
            <a:r>
              <a:rPr lang="en-GB" sz="1100" dirty="0">
                <a:solidFill>
                  <a:schemeClr val="bg1"/>
                </a:solidFill>
                <a:latin typeface="Open Sans" panose="020B0606030504020204" pitchFamily="34" charset="0"/>
              </a:rPr>
              <a:t>t</a:t>
            </a:r>
            <a:r>
              <a:rPr lang="en-GB" sz="1100" i="0" dirty="0">
                <a:solidFill>
                  <a:schemeClr val="bg1"/>
                </a:solidFill>
                <a:effectLst/>
                <a:latin typeface="Open Sans" panose="020B0606030504020204" pitchFamily="34" charset="0"/>
              </a:rPr>
              <a:t>racking of planktonic </a:t>
            </a:r>
            <a:r>
              <a:rPr lang="en-GB" sz="1100" dirty="0">
                <a:solidFill>
                  <a:schemeClr val="bg1"/>
                </a:solidFill>
                <a:latin typeface="Open Sans" panose="020B0606030504020204" pitchFamily="34" charset="0"/>
              </a:rPr>
              <a:t>t</a:t>
            </a:r>
            <a:r>
              <a:rPr lang="en-GB" sz="1100" i="0" dirty="0">
                <a:solidFill>
                  <a:schemeClr val="bg1"/>
                </a:solidFill>
                <a:effectLst/>
                <a:latin typeface="Open Sans" panose="020B0606030504020204" pitchFamily="34" charset="0"/>
              </a:rPr>
              <a:t>hreats to salmon </a:t>
            </a:r>
            <a:r>
              <a:rPr lang="en-GB" sz="1100" dirty="0">
                <a:solidFill>
                  <a:schemeClr val="bg1"/>
                </a:solidFill>
                <a:latin typeface="Open Sans" panose="020B0606030504020204" pitchFamily="34" charset="0"/>
              </a:rPr>
              <a:t>a</a:t>
            </a:r>
            <a:r>
              <a:rPr lang="en-GB" sz="1100" i="0" dirty="0">
                <a:solidFill>
                  <a:schemeClr val="bg1"/>
                </a:solidFill>
                <a:effectLst/>
                <a:latin typeface="Open Sans" panose="020B0606030504020204" pitchFamily="34" charset="0"/>
              </a:rPr>
              <a:t>quaculture. </a:t>
            </a:r>
            <a:r>
              <a:rPr lang="en-GB" sz="1100" i="1" dirty="0">
                <a:solidFill>
                  <a:schemeClr val="bg1"/>
                </a:solidFill>
                <a:effectLst/>
                <a:latin typeface="Open Sans" panose="020B0606030504020204" pitchFamily="34" charset="0"/>
              </a:rPr>
              <a:t>Environmental DNA</a:t>
            </a:r>
            <a:endParaRPr lang="en-GB" sz="1100" i="1" dirty="0"/>
          </a:p>
        </p:txBody>
      </p:sp>
    </p:spTree>
    <p:extLst>
      <p:ext uri="{BB962C8B-B14F-4D97-AF65-F5344CB8AC3E}">
        <p14:creationId xmlns:p14="http://schemas.microsoft.com/office/powerpoint/2010/main" val="579210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2;p42">
            <a:extLst>
              <a:ext uri="{FF2B5EF4-FFF2-40B4-BE49-F238E27FC236}">
                <a16:creationId xmlns:a16="http://schemas.microsoft.com/office/drawing/2014/main" id="{8FDA427C-B006-2BB9-24CD-4F457693A14E}"/>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PhD Aim and objectives </a:t>
            </a:r>
            <a:endParaRPr sz="2000" dirty="0">
              <a:solidFill>
                <a:schemeClr val="bg1"/>
              </a:solidFill>
              <a:latin typeface="Aptos" panose="020B0004020202020204" pitchFamily="34" charset="0"/>
            </a:endParaRPr>
          </a:p>
        </p:txBody>
      </p:sp>
      <p:sp>
        <p:nvSpPr>
          <p:cNvPr id="3" name="TextBox 2">
            <a:extLst>
              <a:ext uri="{FF2B5EF4-FFF2-40B4-BE49-F238E27FC236}">
                <a16:creationId xmlns:a16="http://schemas.microsoft.com/office/drawing/2014/main" id="{77CEB4E4-FD76-20C0-79D4-63783A869811}"/>
              </a:ext>
            </a:extLst>
          </p:cNvPr>
          <p:cNvSpPr txBox="1"/>
          <p:nvPr/>
        </p:nvSpPr>
        <p:spPr>
          <a:xfrm>
            <a:off x="423810" y="570798"/>
            <a:ext cx="8425655" cy="1169551"/>
          </a:xfrm>
          <a:prstGeom prst="rect">
            <a:avLst/>
          </a:prstGeom>
          <a:noFill/>
        </p:spPr>
        <p:txBody>
          <a:bodyPr wrap="square">
            <a:spAutoFit/>
          </a:bodyPr>
          <a:lstStyle/>
          <a:p>
            <a:r>
              <a:rPr lang="en-GB" dirty="0">
                <a:solidFill>
                  <a:schemeClr val="bg1"/>
                </a:solidFill>
              </a:rPr>
              <a:t>AIMS: </a:t>
            </a:r>
          </a:p>
          <a:p>
            <a:r>
              <a:rPr lang="en-GB" dirty="0">
                <a:solidFill>
                  <a:schemeClr val="bg1"/>
                </a:solidFill>
              </a:rPr>
              <a:t>	</a:t>
            </a:r>
          </a:p>
          <a:p>
            <a:r>
              <a:rPr lang="en-GB" dirty="0">
                <a:solidFill>
                  <a:schemeClr val="bg1"/>
                </a:solidFill>
              </a:rPr>
              <a:t>	Optimise the use of eDNA as an early warning system of biofouling in seaweed aquaculture</a:t>
            </a:r>
          </a:p>
          <a:p>
            <a:endParaRPr lang="en-GB" dirty="0">
              <a:solidFill>
                <a:schemeClr val="bg1"/>
              </a:solidFill>
            </a:endParaRPr>
          </a:p>
          <a:p>
            <a:r>
              <a:rPr lang="en-GB" dirty="0">
                <a:solidFill>
                  <a:schemeClr val="bg1"/>
                </a:solidFill>
              </a:rPr>
              <a:t>	</a:t>
            </a:r>
          </a:p>
        </p:txBody>
      </p:sp>
    </p:spTree>
    <p:extLst>
      <p:ext uri="{BB962C8B-B14F-4D97-AF65-F5344CB8AC3E}">
        <p14:creationId xmlns:p14="http://schemas.microsoft.com/office/powerpoint/2010/main" val="2035195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DDFBF-F8E4-E5DF-5126-0753436BC8D0}"/>
            </a:ext>
          </a:extLst>
        </p:cNvPr>
        <p:cNvGrpSpPr/>
        <p:nvPr/>
      </p:nvGrpSpPr>
      <p:grpSpPr>
        <a:xfrm>
          <a:off x="0" y="0"/>
          <a:ext cx="0" cy="0"/>
          <a:chOff x="0" y="0"/>
          <a:chExt cx="0" cy="0"/>
        </a:xfrm>
      </p:grpSpPr>
      <p:sp>
        <p:nvSpPr>
          <p:cNvPr id="4" name="Google Shape;202;p42">
            <a:extLst>
              <a:ext uri="{FF2B5EF4-FFF2-40B4-BE49-F238E27FC236}">
                <a16:creationId xmlns:a16="http://schemas.microsoft.com/office/drawing/2014/main" id="{0FD9D267-1600-1351-4FCE-E6543CD8F0E5}"/>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PhD Aim and objectives </a:t>
            </a:r>
            <a:endParaRPr sz="2000" dirty="0">
              <a:solidFill>
                <a:schemeClr val="bg1"/>
              </a:solidFill>
              <a:latin typeface="Aptos" panose="020B0004020202020204" pitchFamily="34" charset="0"/>
            </a:endParaRPr>
          </a:p>
        </p:txBody>
      </p:sp>
      <p:sp>
        <p:nvSpPr>
          <p:cNvPr id="3" name="TextBox 2">
            <a:extLst>
              <a:ext uri="{FF2B5EF4-FFF2-40B4-BE49-F238E27FC236}">
                <a16:creationId xmlns:a16="http://schemas.microsoft.com/office/drawing/2014/main" id="{E98E005F-1D91-309A-429D-83809D093C80}"/>
              </a:ext>
            </a:extLst>
          </p:cNvPr>
          <p:cNvSpPr txBox="1"/>
          <p:nvPr/>
        </p:nvSpPr>
        <p:spPr>
          <a:xfrm>
            <a:off x="423809" y="632213"/>
            <a:ext cx="8425655" cy="954107"/>
          </a:xfrm>
          <a:prstGeom prst="rect">
            <a:avLst/>
          </a:prstGeom>
          <a:noFill/>
        </p:spPr>
        <p:txBody>
          <a:bodyPr wrap="square">
            <a:spAutoFit/>
          </a:bodyPr>
          <a:lstStyle/>
          <a:p>
            <a:r>
              <a:rPr lang="en-GB" dirty="0">
                <a:solidFill>
                  <a:schemeClr val="bg1"/>
                </a:solidFill>
              </a:rPr>
              <a:t>AIMS: </a:t>
            </a:r>
          </a:p>
          <a:p>
            <a:r>
              <a:rPr lang="en-GB" dirty="0">
                <a:solidFill>
                  <a:schemeClr val="bg1"/>
                </a:solidFill>
              </a:rPr>
              <a:t>	</a:t>
            </a:r>
          </a:p>
          <a:p>
            <a:r>
              <a:rPr lang="en-GB" dirty="0">
                <a:solidFill>
                  <a:schemeClr val="bg1"/>
                </a:solidFill>
              </a:rPr>
              <a:t>	Optimise the use of eDNA as an early warning system of biofouling in seaweed aquaculture</a:t>
            </a:r>
          </a:p>
          <a:p>
            <a:r>
              <a:rPr lang="en-GB" dirty="0">
                <a:solidFill>
                  <a:schemeClr val="bg1"/>
                </a:solidFill>
              </a:rPr>
              <a:t>	</a:t>
            </a:r>
          </a:p>
        </p:txBody>
      </p:sp>
      <p:sp>
        <p:nvSpPr>
          <p:cNvPr id="2" name="TextBox 1">
            <a:extLst>
              <a:ext uri="{FF2B5EF4-FFF2-40B4-BE49-F238E27FC236}">
                <a16:creationId xmlns:a16="http://schemas.microsoft.com/office/drawing/2014/main" id="{356CE5BC-EBDB-B106-D353-ADB683400D42}"/>
              </a:ext>
            </a:extLst>
          </p:cNvPr>
          <p:cNvSpPr txBox="1"/>
          <p:nvPr/>
        </p:nvSpPr>
        <p:spPr>
          <a:xfrm>
            <a:off x="359172" y="1618187"/>
            <a:ext cx="8425655" cy="2893100"/>
          </a:xfrm>
          <a:prstGeom prst="rect">
            <a:avLst/>
          </a:prstGeom>
          <a:noFill/>
        </p:spPr>
        <p:txBody>
          <a:bodyPr wrap="square">
            <a:spAutoFit/>
          </a:bodyPr>
          <a:lstStyle/>
          <a:p>
            <a:r>
              <a:rPr lang="en-GB" dirty="0">
                <a:solidFill>
                  <a:schemeClr val="bg1"/>
                </a:solidFill>
              </a:rPr>
              <a:t>OBJECTIVES: </a:t>
            </a:r>
          </a:p>
          <a:p>
            <a:r>
              <a:rPr lang="en-GB" dirty="0">
                <a:solidFill>
                  <a:schemeClr val="bg1"/>
                </a:solidFill>
              </a:rPr>
              <a:t>	</a:t>
            </a:r>
          </a:p>
          <a:p>
            <a:pPr marL="285750" indent="-285750">
              <a:buFont typeface="Arial" panose="020B0604020202020204" pitchFamily="34" charset="0"/>
              <a:buChar char="•"/>
            </a:pPr>
            <a:r>
              <a:rPr lang="en-GB" dirty="0">
                <a:solidFill>
                  <a:schemeClr val="bg1"/>
                </a:solidFill>
              </a:rPr>
              <a:t>Detect key biofouling epibionts (e.g., hydrozoans, bryozoans) using species-specific primers from high-copy genomic regions.</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Predict biofouling events by correlating eDNA data with microscopy counts; validate predictive accuracy across taxa.</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Identify critical environmental drivers (e.g., temperature, salinity, PAR, nutrients, current) influencing seasonal biofouling dynamics.</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Inform sustainable farming by integrating molecular and environmental data to guide harvest timing and antifouling strategies.</a:t>
            </a:r>
          </a:p>
        </p:txBody>
      </p:sp>
    </p:spTree>
    <p:extLst>
      <p:ext uri="{BB962C8B-B14F-4D97-AF65-F5344CB8AC3E}">
        <p14:creationId xmlns:p14="http://schemas.microsoft.com/office/powerpoint/2010/main" val="2034472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Double Wave 101">
            <a:extLst>
              <a:ext uri="{FF2B5EF4-FFF2-40B4-BE49-F238E27FC236}">
                <a16:creationId xmlns:a16="http://schemas.microsoft.com/office/drawing/2014/main" id="{F95AEF83-759E-85EF-AF49-3049DC2318C7}"/>
              </a:ext>
            </a:extLst>
          </p:cNvPr>
          <p:cNvSpPr/>
          <p:nvPr/>
        </p:nvSpPr>
        <p:spPr>
          <a:xfrm>
            <a:off x="-228600" y="376500"/>
            <a:ext cx="9569809" cy="1682086"/>
          </a:xfrm>
          <a:prstGeom prst="doubleWav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defTabSz="685836">
              <a:buClrTx/>
            </a:pPr>
            <a:endParaRPr lang="en-GB" sz="1350" kern="1200">
              <a:solidFill>
                <a:prstClr val="white"/>
              </a:solidFill>
              <a:latin typeface="Calibri" panose="020F0502020204030204"/>
            </a:endParaRPr>
          </a:p>
        </p:txBody>
      </p:sp>
      <p:sp>
        <p:nvSpPr>
          <p:cNvPr id="26" name="Rectangle 25">
            <a:extLst>
              <a:ext uri="{FF2B5EF4-FFF2-40B4-BE49-F238E27FC236}">
                <a16:creationId xmlns:a16="http://schemas.microsoft.com/office/drawing/2014/main" id="{C00F2674-2E6E-0FB1-E66F-4A51391E3597}"/>
              </a:ext>
            </a:extLst>
          </p:cNvPr>
          <p:cNvSpPr/>
          <p:nvPr/>
        </p:nvSpPr>
        <p:spPr>
          <a:xfrm>
            <a:off x="-371474" y="685317"/>
            <a:ext cx="9712684" cy="4478213"/>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defTabSz="685836">
              <a:buClrTx/>
            </a:pPr>
            <a:endParaRPr lang="en-GB" sz="1350" kern="1200">
              <a:solidFill>
                <a:prstClr val="white"/>
              </a:solidFill>
              <a:latin typeface="Calibri" panose="020F0502020204030204"/>
            </a:endParaRPr>
          </a:p>
        </p:txBody>
      </p:sp>
      <p:sp>
        <p:nvSpPr>
          <p:cNvPr id="37" name="Cross 36">
            <a:extLst>
              <a:ext uri="{FF2B5EF4-FFF2-40B4-BE49-F238E27FC236}">
                <a16:creationId xmlns:a16="http://schemas.microsoft.com/office/drawing/2014/main" id="{FFB725A5-3BB4-5EEF-8425-26AA3F93E537}"/>
              </a:ext>
            </a:extLst>
          </p:cNvPr>
          <p:cNvSpPr/>
          <p:nvPr/>
        </p:nvSpPr>
        <p:spPr>
          <a:xfrm>
            <a:off x="3428147" y="2445084"/>
            <a:ext cx="218213" cy="209078"/>
          </a:xfrm>
          <a:prstGeom prst="plus">
            <a:avLst>
              <a:gd name="adj" fmla="val 44399"/>
            </a:avLst>
          </a:prstGeom>
          <a:solidFill>
            <a:schemeClr val="tx1">
              <a:lumMod val="95000"/>
              <a:lumOff val="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a:solidFill>
                <a:prstClr val="white"/>
              </a:solidFill>
              <a:latin typeface="Aptos" panose="020B0004020202020204" pitchFamily="34" charset="0"/>
            </a:endParaRPr>
          </a:p>
        </p:txBody>
      </p:sp>
      <p:sp>
        <p:nvSpPr>
          <p:cNvPr id="50" name="Rectangle: Rounded Corners 49">
            <a:extLst>
              <a:ext uri="{FF2B5EF4-FFF2-40B4-BE49-F238E27FC236}">
                <a16:creationId xmlns:a16="http://schemas.microsoft.com/office/drawing/2014/main" id="{EA5AD61C-5914-408D-619A-AD2DBA2106FB}"/>
              </a:ext>
            </a:extLst>
          </p:cNvPr>
          <p:cNvSpPr/>
          <p:nvPr/>
        </p:nvSpPr>
        <p:spPr>
          <a:xfrm>
            <a:off x="6073299" y="1957353"/>
            <a:ext cx="1878724" cy="1186930"/>
          </a:xfrm>
          <a:prstGeom prst="round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214319" indent="-214319" defTabSz="342910">
              <a:lnSpc>
                <a:spcPct val="150000"/>
              </a:lnSpc>
              <a:buClrTx/>
              <a:buFont typeface="Wingdings" panose="05000000000000000000" pitchFamily="2" charset="2"/>
              <a:buChar char="ü"/>
            </a:pPr>
            <a:endParaRPr lang="en-GB" sz="1200" b="1" kern="1200" dirty="0">
              <a:solidFill>
                <a:prstClr val="black"/>
              </a:solidFill>
              <a:latin typeface="Aptos" panose="020B0004020202020204" pitchFamily="34" charset="0"/>
            </a:endParaRPr>
          </a:p>
        </p:txBody>
      </p:sp>
      <p:grpSp>
        <p:nvGrpSpPr>
          <p:cNvPr id="1025" name="Group 1024">
            <a:extLst>
              <a:ext uri="{FF2B5EF4-FFF2-40B4-BE49-F238E27FC236}">
                <a16:creationId xmlns:a16="http://schemas.microsoft.com/office/drawing/2014/main" id="{B1186B89-3840-B26F-335B-1BE961E54F72}"/>
              </a:ext>
            </a:extLst>
          </p:cNvPr>
          <p:cNvGrpSpPr/>
          <p:nvPr/>
        </p:nvGrpSpPr>
        <p:grpSpPr>
          <a:xfrm>
            <a:off x="3730231" y="1950606"/>
            <a:ext cx="1970118" cy="1219840"/>
            <a:chOff x="1316789" y="2744430"/>
            <a:chExt cx="2626824" cy="1625533"/>
          </a:xfrm>
        </p:grpSpPr>
        <p:sp>
          <p:nvSpPr>
            <p:cNvPr id="63" name="Rectangle: Rounded Corners 62">
              <a:extLst>
                <a:ext uri="{FF2B5EF4-FFF2-40B4-BE49-F238E27FC236}">
                  <a16:creationId xmlns:a16="http://schemas.microsoft.com/office/drawing/2014/main" id="{4A2541D5-8B95-E4FB-3724-BBDA903F7D6A}"/>
                </a:ext>
              </a:extLst>
            </p:cNvPr>
            <p:cNvSpPr/>
            <p:nvPr/>
          </p:nvSpPr>
          <p:spPr>
            <a:xfrm>
              <a:off x="1316789" y="2781728"/>
              <a:ext cx="2626824" cy="1588235"/>
            </a:xfrm>
            <a:prstGeom prst="round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214319" indent="-214319" defTabSz="342910">
                <a:buClrTx/>
                <a:buFont typeface="Wingdings" panose="05000000000000000000" pitchFamily="2" charset="2"/>
                <a:buChar char="ü"/>
              </a:pPr>
              <a:endParaRPr lang="en-GB" sz="1200" b="1" kern="1200">
                <a:solidFill>
                  <a:prstClr val="black"/>
                </a:solidFill>
                <a:latin typeface="Aptos" panose="020B0004020202020204" pitchFamily="34" charset="0"/>
              </a:endParaRPr>
            </a:p>
          </p:txBody>
        </p:sp>
        <p:grpSp>
          <p:nvGrpSpPr>
            <p:cNvPr id="95" name="Group 94">
              <a:extLst>
                <a:ext uri="{FF2B5EF4-FFF2-40B4-BE49-F238E27FC236}">
                  <a16:creationId xmlns:a16="http://schemas.microsoft.com/office/drawing/2014/main" id="{F6F5CBC6-B53F-7AE6-FD4A-17DC90B3B850}"/>
                </a:ext>
              </a:extLst>
            </p:cNvPr>
            <p:cNvGrpSpPr/>
            <p:nvPr/>
          </p:nvGrpSpPr>
          <p:grpSpPr>
            <a:xfrm>
              <a:off x="1628243" y="2856536"/>
              <a:ext cx="2202694" cy="1451151"/>
              <a:chOff x="1628243" y="2856536"/>
              <a:chExt cx="2202694" cy="1451151"/>
            </a:xfrm>
          </p:grpSpPr>
          <p:sp>
            <p:nvSpPr>
              <p:cNvPr id="64" name="Oval 63">
                <a:extLst>
                  <a:ext uri="{FF2B5EF4-FFF2-40B4-BE49-F238E27FC236}">
                    <a16:creationId xmlns:a16="http://schemas.microsoft.com/office/drawing/2014/main" id="{5476F7B5-6F56-82B4-FDC6-FF9EC400CBB2}"/>
                  </a:ext>
                </a:extLst>
              </p:cNvPr>
              <p:cNvSpPr/>
              <p:nvPr/>
            </p:nvSpPr>
            <p:spPr>
              <a:xfrm>
                <a:off x="2540719" y="2856536"/>
                <a:ext cx="1290218" cy="1194276"/>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grpSp>
            <p:nvGrpSpPr>
              <p:cNvPr id="49" name="Group 48">
                <a:extLst>
                  <a:ext uri="{FF2B5EF4-FFF2-40B4-BE49-F238E27FC236}">
                    <a16:creationId xmlns:a16="http://schemas.microsoft.com/office/drawing/2014/main" id="{76D59DC2-0019-9DB3-1CF0-916EAA2C25CC}"/>
                  </a:ext>
                </a:extLst>
              </p:cNvPr>
              <p:cNvGrpSpPr/>
              <p:nvPr/>
            </p:nvGrpSpPr>
            <p:grpSpPr>
              <a:xfrm>
                <a:off x="2592355" y="2962833"/>
                <a:ext cx="1191602" cy="1054986"/>
                <a:chOff x="2335858" y="3116908"/>
                <a:chExt cx="1191602" cy="1054986"/>
              </a:xfrm>
            </p:grpSpPr>
            <p:pic>
              <p:nvPicPr>
                <p:cNvPr id="31" name="Graphic 30" descr="DNA with solid fill">
                  <a:extLst>
                    <a:ext uri="{FF2B5EF4-FFF2-40B4-BE49-F238E27FC236}">
                      <a16:creationId xmlns:a16="http://schemas.microsoft.com/office/drawing/2014/main" id="{3DC7802D-2ED7-B910-732C-DBCB25B43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3457046">
                  <a:off x="2482858" y="2969908"/>
                  <a:ext cx="501656" cy="795656"/>
                </a:xfrm>
                <a:prstGeom prst="rect">
                  <a:avLst/>
                </a:prstGeom>
              </p:spPr>
            </p:pic>
            <p:pic>
              <p:nvPicPr>
                <p:cNvPr id="35" name="Graphic 34" descr="DNA outline">
                  <a:extLst>
                    <a:ext uri="{FF2B5EF4-FFF2-40B4-BE49-F238E27FC236}">
                      <a16:creationId xmlns:a16="http://schemas.microsoft.com/office/drawing/2014/main" id="{45C5D772-4301-F6CA-2744-7C406B0EE7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485173">
                  <a:off x="2491145" y="3658303"/>
                  <a:ext cx="312621" cy="513591"/>
                </a:xfrm>
                <a:prstGeom prst="rect">
                  <a:avLst/>
                </a:prstGeom>
              </p:spPr>
            </p:pic>
            <p:pic>
              <p:nvPicPr>
                <p:cNvPr id="47" name="Graphic 46" descr="DNA with solid fill">
                  <a:extLst>
                    <a:ext uri="{FF2B5EF4-FFF2-40B4-BE49-F238E27FC236}">
                      <a16:creationId xmlns:a16="http://schemas.microsoft.com/office/drawing/2014/main" id="{BF73D858-B9DA-A95B-E600-A2C75B1683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1105172">
                  <a:off x="2771873" y="3479440"/>
                  <a:ext cx="315854" cy="500963"/>
                </a:xfrm>
                <a:prstGeom prst="rect">
                  <a:avLst/>
                </a:prstGeom>
              </p:spPr>
            </p:pic>
            <p:pic>
              <p:nvPicPr>
                <p:cNvPr id="48" name="Graphic 47" descr="DNA outline">
                  <a:extLst>
                    <a:ext uri="{FF2B5EF4-FFF2-40B4-BE49-F238E27FC236}">
                      <a16:creationId xmlns:a16="http://schemas.microsoft.com/office/drawing/2014/main" id="{5B626A8E-42BD-3A8C-53A9-DFEE927E27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568341">
                  <a:off x="3004773" y="3175988"/>
                  <a:ext cx="522687" cy="858700"/>
                </a:xfrm>
                <a:prstGeom prst="rect">
                  <a:avLst/>
                </a:prstGeom>
              </p:spPr>
            </p:pic>
          </p:grpSp>
          <p:grpSp>
            <p:nvGrpSpPr>
              <p:cNvPr id="76" name="Group 75">
                <a:extLst>
                  <a:ext uri="{FF2B5EF4-FFF2-40B4-BE49-F238E27FC236}">
                    <a16:creationId xmlns:a16="http://schemas.microsoft.com/office/drawing/2014/main" id="{7082D604-323E-F0DA-9C37-AF8A55119974}"/>
                  </a:ext>
                </a:extLst>
              </p:cNvPr>
              <p:cNvGrpSpPr/>
              <p:nvPr/>
            </p:nvGrpSpPr>
            <p:grpSpPr>
              <a:xfrm>
                <a:off x="1628243" y="3667326"/>
                <a:ext cx="673208" cy="640361"/>
                <a:chOff x="1145385" y="3256876"/>
                <a:chExt cx="673208" cy="640361"/>
              </a:xfrm>
            </p:grpSpPr>
            <p:sp>
              <p:nvSpPr>
                <p:cNvPr id="70" name="Oval 69">
                  <a:extLst>
                    <a:ext uri="{FF2B5EF4-FFF2-40B4-BE49-F238E27FC236}">
                      <a16:creationId xmlns:a16="http://schemas.microsoft.com/office/drawing/2014/main" id="{F2604A10-7229-6945-126D-B5BF6A2655C0}"/>
                    </a:ext>
                  </a:extLst>
                </p:cNvPr>
                <p:cNvSpPr/>
                <p:nvPr/>
              </p:nvSpPr>
              <p:spPr>
                <a:xfrm>
                  <a:off x="1145385" y="3256876"/>
                  <a:ext cx="673208" cy="64036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pic>
              <p:nvPicPr>
                <p:cNvPr id="1026" name="Picture 2" descr="Download Free WATER DROP PNG transparent background and clipart">
                  <a:extLst>
                    <a:ext uri="{FF2B5EF4-FFF2-40B4-BE49-F238E27FC236}">
                      <a16:creationId xmlns:a16="http://schemas.microsoft.com/office/drawing/2014/main" id="{726EFA9B-C580-EA8E-DC57-DCCF05EA70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8517" y="3276775"/>
                  <a:ext cx="565952" cy="60556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8" name="Straight Connector 77">
                <a:extLst>
                  <a:ext uri="{FF2B5EF4-FFF2-40B4-BE49-F238E27FC236}">
                    <a16:creationId xmlns:a16="http://schemas.microsoft.com/office/drawing/2014/main" id="{432223A5-F055-B950-3B95-1A237E6370A9}"/>
                  </a:ext>
                </a:extLst>
              </p:cNvPr>
              <p:cNvCxnSpPr>
                <a:cxnSpLocks/>
                <a:stCxn id="70" idx="1"/>
                <a:endCxn id="64" idx="1"/>
              </p:cNvCxnSpPr>
              <p:nvPr/>
            </p:nvCxnSpPr>
            <p:spPr>
              <a:xfrm flipV="1">
                <a:off x="1726832" y="3031434"/>
                <a:ext cx="1002835" cy="7296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4CF38C8-D106-4C1F-B74D-73E9FBEBFB62}"/>
                  </a:ext>
                </a:extLst>
              </p:cNvPr>
              <p:cNvCxnSpPr>
                <a:cxnSpLocks/>
                <a:stCxn id="70" idx="5"/>
                <a:endCxn id="64" idx="4"/>
              </p:cNvCxnSpPr>
              <p:nvPr/>
            </p:nvCxnSpPr>
            <p:spPr>
              <a:xfrm flipV="1">
                <a:off x="2202862" y="4050812"/>
                <a:ext cx="982966" cy="1630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201B6BB1-4F11-3E0B-E8E2-A52177A13CFF}"/>
                </a:ext>
              </a:extLst>
            </p:cNvPr>
            <p:cNvSpPr txBox="1"/>
            <p:nvPr/>
          </p:nvSpPr>
          <p:spPr>
            <a:xfrm>
              <a:off x="1375008" y="2744430"/>
              <a:ext cx="1420316" cy="615205"/>
            </a:xfrm>
            <a:prstGeom prst="rect">
              <a:avLst/>
            </a:prstGeom>
            <a:noFill/>
          </p:spPr>
          <p:txBody>
            <a:bodyPr wrap="square" rtlCol="0">
              <a:spAutoFit/>
            </a:bodyPr>
            <a:lstStyle/>
            <a:p>
              <a:pPr defTabSz="342910">
                <a:buClrTx/>
              </a:pPr>
              <a:r>
                <a:rPr lang="en-GB" sz="1200" b="1" kern="1200" dirty="0">
                  <a:solidFill>
                    <a:prstClr val="black"/>
                  </a:solidFill>
                  <a:latin typeface="Aptos" panose="020B0004020202020204" pitchFamily="34" charset="0"/>
                  <a:ea typeface="+mn-ea"/>
                  <a:cs typeface="+mn-cs"/>
                </a:rPr>
                <a:t>Plankton ID via eDNA</a:t>
              </a:r>
            </a:p>
          </p:txBody>
        </p:sp>
      </p:grpSp>
      <p:sp>
        <p:nvSpPr>
          <p:cNvPr id="32" name="Cross 31">
            <a:extLst>
              <a:ext uri="{FF2B5EF4-FFF2-40B4-BE49-F238E27FC236}">
                <a16:creationId xmlns:a16="http://schemas.microsoft.com/office/drawing/2014/main" id="{CA0E342A-C1EE-46FD-2578-D8301BCC6C35}"/>
              </a:ext>
            </a:extLst>
          </p:cNvPr>
          <p:cNvSpPr/>
          <p:nvPr/>
        </p:nvSpPr>
        <p:spPr>
          <a:xfrm>
            <a:off x="5779558" y="2462692"/>
            <a:ext cx="218213" cy="209078"/>
          </a:xfrm>
          <a:prstGeom prst="plus">
            <a:avLst>
              <a:gd name="adj" fmla="val 44399"/>
            </a:avLst>
          </a:prstGeom>
          <a:solidFill>
            <a:schemeClr val="tx1">
              <a:lumMod val="95000"/>
              <a:lumOff val="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grpSp>
        <p:nvGrpSpPr>
          <p:cNvPr id="53" name="Group 52">
            <a:extLst>
              <a:ext uri="{FF2B5EF4-FFF2-40B4-BE49-F238E27FC236}">
                <a16:creationId xmlns:a16="http://schemas.microsoft.com/office/drawing/2014/main" id="{53D17F8A-1291-BD62-96EE-A67AC50DBA65}"/>
              </a:ext>
            </a:extLst>
          </p:cNvPr>
          <p:cNvGrpSpPr/>
          <p:nvPr/>
        </p:nvGrpSpPr>
        <p:grpSpPr>
          <a:xfrm>
            <a:off x="-735567" y="4974088"/>
            <a:ext cx="10084159" cy="385967"/>
            <a:chOff x="-18662" y="6407313"/>
            <a:chExt cx="9153331" cy="543997"/>
          </a:xfrm>
          <a:solidFill>
            <a:schemeClr val="accent2"/>
          </a:solidFill>
        </p:grpSpPr>
        <p:sp>
          <p:nvSpPr>
            <p:cNvPr id="92" name="Rectangle 91">
              <a:extLst>
                <a:ext uri="{FF2B5EF4-FFF2-40B4-BE49-F238E27FC236}">
                  <a16:creationId xmlns:a16="http://schemas.microsoft.com/office/drawing/2014/main" id="{8096DFBA-AEE1-2C4E-FD4A-75A8B2219D07}"/>
                </a:ext>
              </a:extLst>
            </p:cNvPr>
            <p:cNvSpPr/>
            <p:nvPr/>
          </p:nvSpPr>
          <p:spPr>
            <a:xfrm>
              <a:off x="-9331" y="6559687"/>
              <a:ext cx="9144000" cy="39162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sp>
          <p:nvSpPr>
            <p:cNvPr id="52" name="Freeform: Shape 51">
              <a:extLst>
                <a:ext uri="{FF2B5EF4-FFF2-40B4-BE49-F238E27FC236}">
                  <a16:creationId xmlns:a16="http://schemas.microsoft.com/office/drawing/2014/main" id="{F096D19D-04FA-5DE7-D6A3-43D12F7D4775}"/>
                </a:ext>
              </a:extLst>
            </p:cNvPr>
            <p:cNvSpPr/>
            <p:nvPr/>
          </p:nvSpPr>
          <p:spPr>
            <a:xfrm>
              <a:off x="-18662" y="6407313"/>
              <a:ext cx="9144000" cy="314632"/>
            </a:xfrm>
            <a:custGeom>
              <a:avLst/>
              <a:gdLst>
                <a:gd name="connsiteX0" fmla="*/ 0 w 9144000"/>
                <a:gd name="connsiteY0" fmla="*/ 186813 h 314632"/>
                <a:gd name="connsiteX1" fmla="*/ 49162 w 9144000"/>
                <a:gd name="connsiteY1" fmla="*/ 176981 h 314632"/>
                <a:gd name="connsiteX2" fmla="*/ 216310 w 9144000"/>
                <a:gd name="connsiteY2" fmla="*/ 117987 h 314632"/>
                <a:gd name="connsiteX3" fmla="*/ 422788 w 9144000"/>
                <a:gd name="connsiteY3" fmla="*/ 137652 h 314632"/>
                <a:gd name="connsiteX4" fmla="*/ 580104 w 9144000"/>
                <a:gd name="connsiteY4" fmla="*/ 176981 h 314632"/>
                <a:gd name="connsiteX5" fmla="*/ 727588 w 9144000"/>
                <a:gd name="connsiteY5" fmla="*/ 98323 h 314632"/>
                <a:gd name="connsiteX6" fmla="*/ 806246 w 9144000"/>
                <a:gd name="connsiteY6" fmla="*/ 68826 h 314632"/>
                <a:gd name="connsiteX7" fmla="*/ 855407 w 9144000"/>
                <a:gd name="connsiteY7" fmla="*/ 39329 h 314632"/>
                <a:gd name="connsiteX8" fmla="*/ 1052052 w 9144000"/>
                <a:gd name="connsiteY8" fmla="*/ 49162 h 314632"/>
                <a:gd name="connsiteX9" fmla="*/ 1081549 w 9144000"/>
                <a:gd name="connsiteY9" fmla="*/ 78658 h 314632"/>
                <a:gd name="connsiteX10" fmla="*/ 1150375 w 9144000"/>
                <a:gd name="connsiteY10" fmla="*/ 98323 h 314632"/>
                <a:gd name="connsiteX11" fmla="*/ 1278194 w 9144000"/>
                <a:gd name="connsiteY11" fmla="*/ 127820 h 314632"/>
                <a:gd name="connsiteX12" fmla="*/ 1514168 w 9144000"/>
                <a:gd name="connsiteY12" fmla="*/ 167149 h 314632"/>
                <a:gd name="connsiteX13" fmla="*/ 1917291 w 9144000"/>
                <a:gd name="connsiteY13" fmla="*/ 147484 h 314632"/>
                <a:gd name="connsiteX14" fmla="*/ 2054942 w 9144000"/>
                <a:gd name="connsiteY14" fmla="*/ 117987 h 314632"/>
                <a:gd name="connsiteX15" fmla="*/ 2172930 w 9144000"/>
                <a:gd name="connsiteY15" fmla="*/ 98323 h 314632"/>
                <a:gd name="connsiteX16" fmla="*/ 2615381 w 9144000"/>
                <a:gd name="connsiteY16" fmla="*/ 127820 h 314632"/>
                <a:gd name="connsiteX17" fmla="*/ 2674375 w 9144000"/>
                <a:gd name="connsiteY17" fmla="*/ 147484 h 314632"/>
                <a:gd name="connsiteX18" fmla="*/ 2841523 w 9144000"/>
                <a:gd name="connsiteY18" fmla="*/ 216310 h 314632"/>
                <a:gd name="connsiteX19" fmla="*/ 3097162 w 9144000"/>
                <a:gd name="connsiteY19" fmla="*/ 265471 h 314632"/>
                <a:gd name="connsiteX20" fmla="*/ 3293807 w 9144000"/>
                <a:gd name="connsiteY20" fmla="*/ 245807 h 314632"/>
                <a:gd name="connsiteX21" fmla="*/ 3578942 w 9144000"/>
                <a:gd name="connsiteY21" fmla="*/ 108155 h 314632"/>
                <a:gd name="connsiteX22" fmla="*/ 3637936 w 9144000"/>
                <a:gd name="connsiteY22" fmla="*/ 88491 h 314632"/>
                <a:gd name="connsiteX23" fmla="*/ 3746091 w 9144000"/>
                <a:gd name="connsiteY23" fmla="*/ 58994 h 314632"/>
                <a:gd name="connsiteX24" fmla="*/ 3942736 w 9144000"/>
                <a:gd name="connsiteY24" fmla="*/ 78658 h 314632"/>
                <a:gd name="connsiteX25" fmla="*/ 4031226 w 9144000"/>
                <a:gd name="connsiteY25" fmla="*/ 98323 h 314632"/>
                <a:gd name="connsiteX26" fmla="*/ 4178710 w 9144000"/>
                <a:gd name="connsiteY26" fmla="*/ 117987 h 314632"/>
                <a:gd name="connsiteX27" fmla="*/ 4267200 w 9144000"/>
                <a:gd name="connsiteY27" fmla="*/ 127820 h 314632"/>
                <a:gd name="connsiteX28" fmla="*/ 4365523 w 9144000"/>
                <a:gd name="connsiteY28" fmla="*/ 137652 h 314632"/>
                <a:gd name="connsiteX29" fmla="*/ 4621162 w 9144000"/>
                <a:gd name="connsiteY29" fmla="*/ 186813 h 314632"/>
                <a:gd name="connsiteX30" fmla="*/ 4748981 w 9144000"/>
                <a:gd name="connsiteY30" fmla="*/ 206478 h 314632"/>
                <a:gd name="connsiteX31" fmla="*/ 4876800 w 9144000"/>
                <a:gd name="connsiteY31" fmla="*/ 255639 h 314632"/>
                <a:gd name="connsiteX32" fmla="*/ 5093110 w 9144000"/>
                <a:gd name="connsiteY32" fmla="*/ 314632 h 314632"/>
                <a:gd name="connsiteX33" fmla="*/ 5289755 w 9144000"/>
                <a:gd name="connsiteY33" fmla="*/ 294968 h 314632"/>
                <a:gd name="connsiteX34" fmla="*/ 5525730 w 9144000"/>
                <a:gd name="connsiteY34" fmla="*/ 226142 h 314632"/>
                <a:gd name="connsiteX35" fmla="*/ 5604388 w 9144000"/>
                <a:gd name="connsiteY35" fmla="*/ 196645 h 314632"/>
                <a:gd name="connsiteX36" fmla="*/ 5692878 w 9144000"/>
                <a:gd name="connsiteY36" fmla="*/ 186813 h 314632"/>
                <a:gd name="connsiteX37" fmla="*/ 5771536 w 9144000"/>
                <a:gd name="connsiteY37" fmla="*/ 157316 h 314632"/>
                <a:gd name="connsiteX38" fmla="*/ 5830530 w 9144000"/>
                <a:gd name="connsiteY38" fmla="*/ 147484 h 314632"/>
                <a:gd name="connsiteX39" fmla="*/ 6125497 w 9144000"/>
                <a:gd name="connsiteY39" fmla="*/ 127820 h 314632"/>
                <a:gd name="connsiteX40" fmla="*/ 6282813 w 9144000"/>
                <a:gd name="connsiteY40" fmla="*/ 117987 h 314632"/>
                <a:gd name="connsiteX41" fmla="*/ 6400800 w 9144000"/>
                <a:gd name="connsiteY41" fmla="*/ 88491 h 314632"/>
                <a:gd name="connsiteX42" fmla="*/ 6430297 w 9144000"/>
                <a:gd name="connsiteY42" fmla="*/ 68826 h 314632"/>
                <a:gd name="connsiteX43" fmla="*/ 6459794 w 9144000"/>
                <a:gd name="connsiteY43" fmla="*/ 29497 h 314632"/>
                <a:gd name="connsiteX44" fmla="*/ 6666271 w 9144000"/>
                <a:gd name="connsiteY44" fmla="*/ 0 h 314632"/>
                <a:gd name="connsiteX45" fmla="*/ 7079226 w 9144000"/>
                <a:gd name="connsiteY45" fmla="*/ 9832 h 314632"/>
                <a:gd name="connsiteX46" fmla="*/ 7246375 w 9144000"/>
                <a:gd name="connsiteY46" fmla="*/ 39329 h 314632"/>
                <a:gd name="connsiteX47" fmla="*/ 7315200 w 9144000"/>
                <a:gd name="connsiteY47" fmla="*/ 58994 h 314632"/>
                <a:gd name="connsiteX48" fmla="*/ 7777317 w 9144000"/>
                <a:gd name="connsiteY48" fmla="*/ 88491 h 314632"/>
                <a:gd name="connsiteX49" fmla="*/ 7836310 w 9144000"/>
                <a:gd name="connsiteY49" fmla="*/ 127820 h 314632"/>
                <a:gd name="connsiteX50" fmla="*/ 7875639 w 9144000"/>
                <a:gd name="connsiteY50" fmla="*/ 157316 h 314632"/>
                <a:gd name="connsiteX51" fmla="*/ 8023123 w 9144000"/>
                <a:gd name="connsiteY51" fmla="*/ 186813 h 314632"/>
                <a:gd name="connsiteX52" fmla="*/ 8229600 w 9144000"/>
                <a:gd name="connsiteY52" fmla="*/ 147484 h 314632"/>
                <a:gd name="connsiteX53" fmla="*/ 8298426 w 9144000"/>
                <a:gd name="connsiteY53" fmla="*/ 98323 h 314632"/>
                <a:gd name="connsiteX54" fmla="*/ 8396749 w 9144000"/>
                <a:gd name="connsiteY54" fmla="*/ 68826 h 314632"/>
                <a:gd name="connsiteX55" fmla="*/ 8967020 w 9144000"/>
                <a:gd name="connsiteY55" fmla="*/ 78658 h 314632"/>
                <a:gd name="connsiteX56" fmla="*/ 9055510 w 9144000"/>
                <a:gd name="connsiteY56" fmla="*/ 88491 h 314632"/>
                <a:gd name="connsiteX57" fmla="*/ 9075175 w 9144000"/>
                <a:gd name="connsiteY57" fmla="*/ 117987 h 314632"/>
                <a:gd name="connsiteX58" fmla="*/ 9134168 w 9144000"/>
                <a:gd name="connsiteY58" fmla="*/ 147484 h 314632"/>
                <a:gd name="connsiteX59" fmla="*/ 9144000 w 9144000"/>
                <a:gd name="connsiteY59" fmla="*/ 167149 h 3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144000" h="314632">
                  <a:moveTo>
                    <a:pt x="0" y="186813"/>
                  </a:moveTo>
                  <a:cubicBezTo>
                    <a:pt x="16387" y="183536"/>
                    <a:pt x="33237" y="182048"/>
                    <a:pt x="49162" y="176981"/>
                  </a:cubicBezTo>
                  <a:cubicBezTo>
                    <a:pt x="105465" y="159066"/>
                    <a:pt x="216310" y="117987"/>
                    <a:pt x="216310" y="117987"/>
                  </a:cubicBezTo>
                  <a:cubicBezTo>
                    <a:pt x="285136" y="124542"/>
                    <a:pt x="354542" y="126585"/>
                    <a:pt x="422788" y="137652"/>
                  </a:cubicBezTo>
                  <a:cubicBezTo>
                    <a:pt x="476144" y="146304"/>
                    <a:pt x="580104" y="176981"/>
                    <a:pt x="580104" y="176981"/>
                  </a:cubicBezTo>
                  <a:cubicBezTo>
                    <a:pt x="700956" y="156839"/>
                    <a:pt x="576500" y="187198"/>
                    <a:pt x="727588" y="98323"/>
                  </a:cubicBezTo>
                  <a:cubicBezTo>
                    <a:pt x="751724" y="84125"/>
                    <a:pt x="780821" y="80561"/>
                    <a:pt x="806246" y="68826"/>
                  </a:cubicBezTo>
                  <a:cubicBezTo>
                    <a:pt x="823597" y="60818"/>
                    <a:pt x="839020" y="49161"/>
                    <a:pt x="855407" y="39329"/>
                  </a:cubicBezTo>
                  <a:cubicBezTo>
                    <a:pt x="920955" y="42607"/>
                    <a:pt x="987392" y="37917"/>
                    <a:pt x="1052052" y="49162"/>
                  </a:cubicBezTo>
                  <a:cubicBezTo>
                    <a:pt x="1065751" y="51544"/>
                    <a:pt x="1069112" y="72440"/>
                    <a:pt x="1081549" y="78658"/>
                  </a:cubicBezTo>
                  <a:cubicBezTo>
                    <a:pt x="1102890" y="89328"/>
                    <a:pt x="1127227" y="92536"/>
                    <a:pt x="1150375" y="98323"/>
                  </a:cubicBezTo>
                  <a:cubicBezTo>
                    <a:pt x="1192796" y="108928"/>
                    <a:pt x="1235149" y="120133"/>
                    <a:pt x="1278194" y="127820"/>
                  </a:cubicBezTo>
                  <a:cubicBezTo>
                    <a:pt x="1639497" y="192338"/>
                    <a:pt x="1265242" y="111831"/>
                    <a:pt x="1514168" y="167149"/>
                  </a:cubicBezTo>
                  <a:cubicBezTo>
                    <a:pt x="1648542" y="160594"/>
                    <a:pt x="1783309" y="159664"/>
                    <a:pt x="1917291" y="147484"/>
                  </a:cubicBezTo>
                  <a:cubicBezTo>
                    <a:pt x="1964024" y="143236"/>
                    <a:pt x="2008861" y="126849"/>
                    <a:pt x="2054942" y="117987"/>
                  </a:cubicBezTo>
                  <a:cubicBezTo>
                    <a:pt x="2094096" y="110457"/>
                    <a:pt x="2133601" y="104878"/>
                    <a:pt x="2172930" y="98323"/>
                  </a:cubicBezTo>
                  <a:cubicBezTo>
                    <a:pt x="2316820" y="104318"/>
                    <a:pt x="2472064" y="106588"/>
                    <a:pt x="2615381" y="127820"/>
                  </a:cubicBezTo>
                  <a:cubicBezTo>
                    <a:pt x="2635886" y="130858"/>
                    <a:pt x="2655072" y="139931"/>
                    <a:pt x="2674375" y="147484"/>
                  </a:cubicBezTo>
                  <a:cubicBezTo>
                    <a:pt x="2730487" y="169441"/>
                    <a:pt x="2784194" y="197762"/>
                    <a:pt x="2841523" y="216310"/>
                  </a:cubicBezTo>
                  <a:cubicBezTo>
                    <a:pt x="2956131" y="253389"/>
                    <a:pt x="2994006" y="254010"/>
                    <a:pt x="3097162" y="265471"/>
                  </a:cubicBezTo>
                  <a:cubicBezTo>
                    <a:pt x="3162710" y="258916"/>
                    <a:pt x="3229798" y="261377"/>
                    <a:pt x="3293807" y="245807"/>
                  </a:cubicBezTo>
                  <a:cubicBezTo>
                    <a:pt x="3438750" y="210551"/>
                    <a:pt x="3457502" y="168875"/>
                    <a:pt x="3578942" y="108155"/>
                  </a:cubicBezTo>
                  <a:cubicBezTo>
                    <a:pt x="3597482" y="98885"/>
                    <a:pt x="3618456" y="95575"/>
                    <a:pt x="3637936" y="88491"/>
                  </a:cubicBezTo>
                  <a:cubicBezTo>
                    <a:pt x="3718104" y="59339"/>
                    <a:pt x="3655571" y="74080"/>
                    <a:pt x="3746091" y="58994"/>
                  </a:cubicBezTo>
                  <a:cubicBezTo>
                    <a:pt x="3811639" y="65549"/>
                    <a:pt x="3877479" y="69657"/>
                    <a:pt x="3942736" y="78658"/>
                  </a:cubicBezTo>
                  <a:cubicBezTo>
                    <a:pt x="3972669" y="82787"/>
                    <a:pt x="4001421" y="93355"/>
                    <a:pt x="4031226" y="98323"/>
                  </a:cubicBezTo>
                  <a:cubicBezTo>
                    <a:pt x="4080148" y="106477"/>
                    <a:pt x="4129497" y="111835"/>
                    <a:pt x="4178710" y="117987"/>
                  </a:cubicBezTo>
                  <a:cubicBezTo>
                    <a:pt x="4208159" y="121668"/>
                    <a:pt x="4237685" y="124713"/>
                    <a:pt x="4267200" y="127820"/>
                  </a:cubicBezTo>
                  <a:cubicBezTo>
                    <a:pt x="4299957" y="131268"/>
                    <a:pt x="4333033" y="132237"/>
                    <a:pt x="4365523" y="137652"/>
                  </a:cubicBezTo>
                  <a:cubicBezTo>
                    <a:pt x="4451117" y="151917"/>
                    <a:pt x="4535753" y="171483"/>
                    <a:pt x="4621162" y="186813"/>
                  </a:cubicBezTo>
                  <a:cubicBezTo>
                    <a:pt x="4663592" y="194429"/>
                    <a:pt x="4706375" y="199923"/>
                    <a:pt x="4748981" y="206478"/>
                  </a:cubicBezTo>
                  <a:cubicBezTo>
                    <a:pt x="4791587" y="222865"/>
                    <a:pt x="4833662" y="240707"/>
                    <a:pt x="4876800" y="255639"/>
                  </a:cubicBezTo>
                  <a:cubicBezTo>
                    <a:pt x="4984870" y="293048"/>
                    <a:pt x="4994066" y="292623"/>
                    <a:pt x="5093110" y="314632"/>
                  </a:cubicBezTo>
                  <a:cubicBezTo>
                    <a:pt x="5158658" y="308077"/>
                    <a:pt x="5225216" y="308169"/>
                    <a:pt x="5289755" y="294968"/>
                  </a:cubicBezTo>
                  <a:cubicBezTo>
                    <a:pt x="5370029" y="278548"/>
                    <a:pt x="5449011" y="254912"/>
                    <a:pt x="5525730" y="226142"/>
                  </a:cubicBezTo>
                  <a:cubicBezTo>
                    <a:pt x="5551949" y="216310"/>
                    <a:pt x="5577130" y="203059"/>
                    <a:pt x="5604388" y="196645"/>
                  </a:cubicBezTo>
                  <a:cubicBezTo>
                    <a:pt x="5633277" y="189848"/>
                    <a:pt x="5663381" y="190090"/>
                    <a:pt x="5692878" y="186813"/>
                  </a:cubicBezTo>
                  <a:cubicBezTo>
                    <a:pt x="5719097" y="176981"/>
                    <a:pt x="5744611" y="165009"/>
                    <a:pt x="5771536" y="157316"/>
                  </a:cubicBezTo>
                  <a:cubicBezTo>
                    <a:pt x="5790705" y="151839"/>
                    <a:pt x="5810916" y="151050"/>
                    <a:pt x="5830530" y="147484"/>
                  </a:cubicBezTo>
                  <a:cubicBezTo>
                    <a:pt x="5981341" y="120065"/>
                    <a:pt x="5758764" y="145710"/>
                    <a:pt x="6125497" y="127820"/>
                  </a:cubicBezTo>
                  <a:cubicBezTo>
                    <a:pt x="6177976" y="125260"/>
                    <a:pt x="6230374" y="121265"/>
                    <a:pt x="6282813" y="117987"/>
                  </a:cubicBezTo>
                  <a:cubicBezTo>
                    <a:pt x="6322142" y="108155"/>
                    <a:pt x="6367069" y="110978"/>
                    <a:pt x="6400800" y="88491"/>
                  </a:cubicBezTo>
                  <a:cubicBezTo>
                    <a:pt x="6410632" y="81936"/>
                    <a:pt x="6421941" y="77182"/>
                    <a:pt x="6430297" y="68826"/>
                  </a:cubicBezTo>
                  <a:cubicBezTo>
                    <a:pt x="6441884" y="57239"/>
                    <a:pt x="6444062" y="34085"/>
                    <a:pt x="6459794" y="29497"/>
                  </a:cubicBezTo>
                  <a:cubicBezTo>
                    <a:pt x="6526537" y="10030"/>
                    <a:pt x="6597445" y="9832"/>
                    <a:pt x="6666271" y="0"/>
                  </a:cubicBezTo>
                  <a:lnTo>
                    <a:pt x="7079226" y="9832"/>
                  </a:lnTo>
                  <a:cubicBezTo>
                    <a:pt x="7130666" y="11890"/>
                    <a:pt x="7197503" y="27111"/>
                    <a:pt x="7246375" y="39329"/>
                  </a:cubicBezTo>
                  <a:cubicBezTo>
                    <a:pt x="7269522" y="45116"/>
                    <a:pt x="7291442" y="56794"/>
                    <a:pt x="7315200" y="58994"/>
                  </a:cubicBezTo>
                  <a:cubicBezTo>
                    <a:pt x="7468895" y="73225"/>
                    <a:pt x="7623278" y="78659"/>
                    <a:pt x="7777317" y="88491"/>
                  </a:cubicBezTo>
                  <a:cubicBezTo>
                    <a:pt x="7796981" y="101601"/>
                    <a:pt x="7816949" y="114267"/>
                    <a:pt x="7836310" y="127820"/>
                  </a:cubicBezTo>
                  <a:cubicBezTo>
                    <a:pt x="7849735" y="137217"/>
                    <a:pt x="7860982" y="149988"/>
                    <a:pt x="7875639" y="157316"/>
                  </a:cubicBezTo>
                  <a:cubicBezTo>
                    <a:pt x="7925441" y="182217"/>
                    <a:pt x="7967504" y="180633"/>
                    <a:pt x="8023123" y="186813"/>
                  </a:cubicBezTo>
                  <a:cubicBezTo>
                    <a:pt x="8091949" y="173703"/>
                    <a:pt x="8162898" y="168924"/>
                    <a:pt x="8229600" y="147484"/>
                  </a:cubicBezTo>
                  <a:cubicBezTo>
                    <a:pt x="8256441" y="138857"/>
                    <a:pt x="8274640" y="113459"/>
                    <a:pt x="8298426" y="98323"/>
                  </a:cubicBezTo>
                  <a:cubicBezTo>
                    <a:pt x="8338993" y="72508"/>
                    <a:pt x="8345867" y="77306"/>
                    <a:pt x="8396749" y="68826"/>
                  </a:cubicBezTo>
                  <a:lnTo>
                    <a:pt x="8967020" y="78658"/>
                  </a:lnTo>
                  <a:cubicBezTo>
                    <a:pt x="8996685" y="79544"/>
                    <a:pt x="9027619" y="78349"/>
                    <a:pt x="9055510" y="88491"/>
                  </a:cubicBezTo>
                  <a:cubicBezTo>
                    <a:pt x="9066615" y="92529"/>
                    <a:pt x="9066819" y="109631"/>
                    <a:pt x="9075175" y="117987"/>
                  </a:cubicBezTo>
                  <a:cubicBezTo>
                    <a:pt x="9139833" y="182645"/>
                    <a:pt x="9070185" y="99496"/>
                    <a:pt x="9134168" y="147484"/>
                  </a:cubicBezTo>
                  <a:cubicBezTo>
                    <a:pt x="9140031" y="151881"/>
                    <a:pt x="9140723" y="160594"/>
                    <a:pt x="9144000" y="167149"/>
                  </a:cubicBezTo>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6">
                <a:buClrTx/>
                <a:tabLst>
                  <a:tab pos="3561344" algn="l"/>
                </a:tabLst>
              </a:pPr>
              <a:endParaRPr lang="en-GB" sz="1350" kern="1200" dirty="0">
                <a:solidFill>
                  <a:prstClr val="white"/>
                </a:solidFill>
                <a:latin typeface="Aptos" panose="020B0004020202020204" pitchFamily="34" charset="0"/>
              </a:endParaRPr>
            </a:p>
          </p:txBody>
        </p:sp>
      </p:grpSp>
      <p:sp>
        <p:nvSpPr>
          <p:cNvPr id="82" name="Rectangle: Rounded Corners 81">
            <a:extLst>
              <a:ext uri="{FF2B5EF4-FFF2-40B4-BE49-F238E27FC236}">
                <a16:creationId xmlns:a16="http://schemas.microsoft.com/office/drawing/2014/main" id="{2811D106-4C3F-FFE9-B5EE-85BD63FE5011}"/>
              </a:ext>
            </a:extLst>
          </p:cNvPr>
          <p:cNvSpPr/>
          <p:nvPr/>
        </p:nvSpPr>
        <p:spPr>
          <a:xfrm>
            <a:off x="1270507" y="3692805"/>
            <a:ext cx="6546997" cy="1270529"/>
          </a:xfrm>
          <a:prstGeom prst="round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214319" indent="-214319" defTabSz="342910">
              <a:buClrTx/>
              <a:buFont typeface="Wingdings" panose="05000000000000000000" pitchFamily="2" charset="2"/>
              <a:buChar char="ü"/>
            </a:pPr>
            <a:endParaRPr lang="en-GB" sz="1200" b="1" kern="1200" dirty="0">
              <a:solidFill>
                <a:prstClr val="black"/>
              </a:solidFill>
              <a:latin typeface="Aptos" panose="020B0004020202020204" pitchFamily="34" charset="0"/>
            </a:endParaRPr>
          </a:p>
        </p:txBody>
      </p:sp>
      <p:grpSp>
        <p:nvGrpSpPr>
          <p:cNvPr id="1047" name="Group 1046">
            <a:extLst>
              <a:ext uri="{FF2B5EF4-FFF2-40B4-BE49-F238E27FC236}">
                <a16:creationId xmlns:a16="http://schemas.microsoft.com/office/drawing/2014/main" id="{F5DB96EE-F0D3-695A-7083-DF2758BBE64E}"/>
              </a:ext>
            </a:extLst>
          </p:cNvPr>
          <p:cNvGrpSpPr/>
          <p:nvPr/>
        </p:nvGrpSpPr>
        <p:grpSpPr>
          <a:xfrm>
            <a:off x="3484776" y="3366971"/>
            <a:ext cx="2457757" cy="372791"/>
            <a:chOff x="2717930" y="4870442"/>
            <a:chExt cx="3277008" cy="497054"/>
          </a:xfrm>
        </p:grpSpPr>
        <p:sp>
          <p:nvSpPr>
            <p:cNvPr id="1041" name="Arrow: Pentagon 1040">
              <a:extLst>
                <a:ext uri="{FF2B5EF4-FFF2-40B4-BE49-F238E27FC236}">
                  <a16:creationId xmlns:a16="http://schemas.microsoft.com/office/drawing/2014/main" id="{E9EAB685-2281-2FA3-EC6C-A367C17FFBA3}"/>
                </a:ext>
              </a:extLst>
            </p:cNvPr>
            <p:cNvSpPr/>
            <p:nvPr/>
          </p:nvSpPr>
          <p:spPr>
            <a:xfrm rot="5400000">
              <a:off x="4124366" y="3496925"/>
              <a:ext cx="464135" cy="3277008"/>
            </a:xfrm>
            <a:prstGeom prst="homePlate">
              <a:avLst>
                <a:gd name="adj" fmla="val 100000"/>
              </a:avLst>
            </a:prstGeom>
            <a:solidFill>
              <a:schemeClr val="tx1">
                <a:lumMod val="75000"/>
                <a:lumOff val="2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6">
                <a:buClrTx/>
              </a:pPr>
              <a:endParaRPr lang="en-GB" sz="1350" kern="1200" dirty="0">
                <a:solidFill>
                  <a:prstClr val="black"/>
                </a:solidFill>
                <a:latin typeface="Aptos" panose="020B0004020202020204" pitchFamily="34" charset="0"/>
              </a:endParaRPr>
            </a:p>
          </p:txBody>
        </p:sp>
        <p:sp>
          <p:nvSpPr>
            <p:cNvPr id="1045" name="TextBox 1044">
              <a:extLst>
                <a:ext uri="{FF2B5EF4-FFF2-40B4-BE49-F238E27FC236}">
                  <a16:creationId xmlns:a16="http://schemas.microsoft.com/office/drawing/2014/main" id="{3309B51B-9DAD-E1B1-D3B4-8EC7DA35FC44}"/>
                </a:ext>
              </a:extLst>
            </p:cNvPr>
            <p:cNvSpPr txBox="1"/>
            <p:nvPr/>
          </p:nvSpPr>
          <p:spPr>
            <a:xfrm>
              <a:off x="3403226" y="4870442"/>
              <a:ext cx="1945525" cy="400109"/>
            </a:xfrm>
            <a:prstGeom prst="rect">
              <a:avLst/>
            </a:prstGeom>
            <a:noFill/>
          </p:spPr>
          <p:txBody>
            <a:bodyPr wrap="square" rtlCol="0">
              <a:spAutoFit/>
            </a:bodyPr>
            <a:lstStyle/>
            <a:p>
              <a:pPr algn="ctr" defTabSz="685836">
                <a:buClrTx/>
              </a:pPr>
              <a:r>
                <a:rPr lang="en-GB" sz="1350" b="1" kern="1200" dirty="0">
                  <a:solidFill>
                    <a:prstClr val="white"/>
                  </a:solidFill>
                  <a:latin typeface="Aptos" panose="020B0004020202020204" pitchFamily="34" charset="0"/>
                  <a:ea typeface="+mn-ea"/>
                  <a:cs typeface="+mn-cs"/>
                </a:rPr>
                <a:t>Outcomes</a:t>
              </a:r>
            </a:p>
          </p:txBody>
        </p:sp>
      </p:grpSp>
      <p:sp>
        <p:nvSpPr>
          <p:cNvPr id="1049" name="TextBox 1048">
            <a:extLst>
              <a:ext uri="{FF2B5EF4-FFF2-40B4-BE49-F238E27FC236}">
                <a16:creationId xmlns:a16="http://schemas.microsoft.com/office/drawing/2014/main" id="{E92AB375-40C5-D9FC-2668-E42A68A1BD14}"/>
              </a:ext>
            </a:extLst>
          </p:cNvPr>
          <p:cNvSpPr txBox="1"/>
          <p:nvPr/>
        </p:nvSpPr>
        <p:spPr>
          <a:xfrm>
            <a:off x="1221776" y="4070795"/>
            <a:ext cx="1927643" cy="830997"/>
          </a:xfrm>
          <a:prstGeom prst="rect">
            <a:avLst/>
          </a:prstGeom>
          <a:noFill/>
        </p:spPr>
        <p:txBody>
          <a:bodyPr wrap="square" rtlCol="0">
            <a:spAutoFit/>
          </a:bodyPr>
          <a:lstStyle/>
          <a:p>
            <a:pPr algn="ctr" defTabSz="685836">
              <a:buClrTx/>
            </a:pPr>
            <a:r>
              <a:rPr lang="en-GB" sz="1200" kern="1200" dirty="0">
                <a:solidFill>
                  <a:prstClr val="black"/>
                </a:solidFill>
                <a:latin typeface="Aptos" panose="020B0004020202020204" pitchFamily="34" charset="0"/>
                <a:ea typeface="+mn-ea"/>
                <a:cs typeface="+mn-cs"/>
              </a:rPr>
              <a:t>Evaluate </a:t>
            </a:r>
            <a:r>
              <a:rPr lang="en-GB" sz="1200" b="1" kern="1200" dirty="0">
                <a:solidFill>
                  <a:prstClr val="black"/>
                </a:solidFill>
                <a:latin typeface="Aptos" panose="020B0004020202020204" pitchFamily="34" charset="0"/>
                <a:ea typeface="+mn-ea"/>
                <a:cs typeface="+mn-cs"/>
              </a:rPr>
              <a:t>molecular</a:t>
            </a:r>
            <a:r>
              <a:rPr lang="en-GB" sz="1200" kern="1200" dirty="0">
                <a:solidFill>
                  <a:prstClr val="black"/>
                </a:solidFill>
                <a:latin typeface="Aptos" panose="020B0004020202020204" pitchFamily="34" charset="0"/>
                <a:ea typeface="+mn-ea"/>
                <a:cs typeface="+mn-cs"/>
              </a:rPr>
              <a:t> vs. </a:t>
            </a:r>
            <a:r>
              <a:rPr lang="en-GB" sz="1200" b="1" kern="1200" dirty="0">
                <a:solidFill>
                  <a:prstClr val="black"/>
                </a:solidFill>
                <a:latin typeface="Aptos" panose="020B0004020202020204" pitchFamily="34" charset="0"/>
                <a:ea typeface="+mn-ea"/>
                <a:cs typeface="+mn-cs"/>
              </a:rPr>
              <a:t>microscopy</a:t>
            </a:r>
            <a:r>
              <a:rPr lang="en-GB" sz="1200" kern="1200" dirty="0">
                <a:solidFill>
                  <a:prstClr val="black"/>
                </a:solidFill>
                <a:latin typeface="Aptos" panose="020B0004020202020204" pitchFamily="34" charset="0"/>
                <a:ea typeface="+mn-ea"/>
                <a:cs typeface="+mn-cs"/>
              </a:rPr>
              <a:t> methods for identifying epibionts on blades and in plankton</a:t>
            </a:r>
          </a:p>
        </p:txBody>
      </p:sp>
      <p:sp>
        <p:nvSpPr>
          <p:cNvPr id="1053" name="TextBox 1052">
            <a:extLst>
              <a:ext uri="{FF2B5EF4-FFF2-40B4-BE49-F238E27FC236}">
                <a16:creationId xmlns:a16="http://schemas.microsoft.com/office/drawing/2014/main" id="{D2BDB846-732C-6F5A-7D32-D75AEF8D7CCD}"/>
              </a:ext>
            </a:extLst>
          </p:cNvPr>
          <p:cNvSpPr txBox="1"/>
          <p:nvPr/>
        </p:nvSpPr>
        <p:spPr>
          <a:xfrm>
            <a:off x="3605678" y="4154721"/>
            <a:ext cx="2126586" cy="646331"/>
          </a:xfrm>
          <a:prstGeom prst="rect">
            <a:avLst/>
          </a:prstGeom>
          <a:noFill/>
        </p:spPr>
        <p:txBody>
          <a:bodyPr wrap="square" rtlCol="0">
            <a:spAutoFit/>
          </a:bodyPr>
          <a:lstStyle/>
          <a:p>
            <a:pPr algn="ctr" defTabSz="685836">
              <a:buClrTx/>
            </a:pPr>
            <a:r>
              <a:rPr lang="en-GB" sz="1200" kern="1200" dirty="0">
                <a:solidFill>
                  <a:prstClr val="black"/>
                </a:solidFill>
                <a:latin typeface="Aptos" panose="020B0004020202020204" pitchFamily="34" charset="0"/>
                <a:ea typeface="+mn-ea"/>
                <a:cs typeface="+mn-cs"/>
              </a:rPr>
              <a:t>Assess </a:t>
            </a:r>
            <a:r>
              <a:rPr lang="en-GB" sz="1200" b="1" kern="1200" dirty="0">
                <a:solidFill>
                  <a:prstClr val="black"/>
                </a:solidFill>
                <a:latin typeface="Aptos" panose="020B0004020202020204" pitchFamily="34" charset="0"/>
                <a:ea typeface="+mn-ea"/>
                <a:cs typeface="+mn-cs"/>
              </a:rPr>
              <a:t>time lags </a:t>
            </a:r>
            <a:r>
              <a:rPr lang="en-GB" sz="1200" kern="1200" dirty="0">
                <a:solidFill>
                  <a:prstClr val="black"/>
                </a:solidFill>
                <a:latin typeface="Aptos" panose="020B0004020202020204" pitchFamily="34" charset="0"/>
                <a:ea typeface="+mn-ea"/>
                <a:cs typeface="+mn-cs"/>
              </a:rPr>
              <a:t>between planktonic presence and blade settlement of epibionts</a:t>
            </a:r>
          </a:p>
        </p:txBody>
      </p:sp>
      <p:sp>
        <p:nvSpPr>
          <p:cNvPr id="1057" name="TextBox 1056">
            <a:extLst>
              <a:ext uri="{FF2B5EF4-FFF2-40B4-BE49-F238E27FC236}">
                <a16:creationId xmlns:a16="http://schemas.microsoft.com/office/drawing/2014/main" id="{3C0CEF51-F9FA-DC2D-01AF-F024EEA25B56}"/>
              </a:ext>
            </a:extLst>
          </p:cNvPr>
          <p:cNvSpPr txBox="1"/>
          <p:nvPr/>
        </p:nvSpPr>
        <p:spPr>
          <a:xfrm>
            <a:off x="6077954" y="4109874"/>
            <a:ext cx="1777923" cy="646331"/>
          </a:xfrm>
          <a:prstGeom prst="rect">
            <a:avLst/>
          </a:prstGeom>
          <a:noFill/>
        </p:spPr>
        <p:txBody>
          <a:bodyPr wrap="square" rtlCol="0">
            <a:spAutoFit/>
          </a:bodyPr>
          <a:lstStyle/>
          <a:p>
            <a:pPr algn="ctr" defTabSz="685836">
              <a:buClrTx/>
            </a:pPr>
            <a:r>
              <a:rPr lang="en-GB" sz="1200" kern="1200" dirty="0">
                <a:solidFill>
                  <a:prstClr val="black"/>
                </a:solidFill>
                <a:latin typeface="Aptos" panose="020B0004020202020204" pitchFamily="34" charset="0"/>
                <a:ea typeface="+mn-ea"/>
                <a:cs typeface="+mn-cs"/>
              </a:rPr>
              <a:t>Test </a:t>
            </a:r>
            <a:r>
              <a:rPr lang="en-GB" sz="1200" b="1" kern="1200" dirty="0">
                <a:solidFill>
                  <a:prstClr val="black"/>
                </a:solidFill>
                <a:latin typeface="Aptos" panose="020B0004020202020204" pitchFamily="34" charset="0"/>
                <a:ea typeface="+mn-ea"/>
                <a:cs typeface="+mn-cs"/>
              </a:rPr>
              <a:t>depth effects </a:t>
            </a:r>
            <a:r>
              <a:rPr lang="en-GB" sz="1200" kern="1200" dirty="0">
                <a:solidFill>
                  <a:prstClr val="black"/>
                </a:solidFill>
                <a:latin typeface="Aptos" panose="020B0004020202020204" pitchFamily="34" charset="0"/>
                <a:ea typeface="+mn-ea"/>
                <a:cs typeface="+mn-cs"/>
              </a:rPr>
              <a:t>on epibiont distribution on seaweed blades</a:t>
            </a:r>
          </a:p>
        </p:txBody>
      </p:sp>
      <p:sp>
        <p:nvSpPr>
          <p:cNvPr id="17" name="TextBox 16">
            <a:extLst>
              <a:ext uri="{FF2B5EF4-FFF2-40B4-BE49-F238E27FC236}">
                <a16:creationId xmlns:a16="http://schemas.microsoft.com/office/drawing/2014/main" id="{B9AFC6E2-2A61-AB22-E4F5-DD8A5B32AFC3}"/>
              </a:ext>
            </a:extLst>
          </p:cNvPr>
          <p:cNvSpPr txBox="1"/>
          <p:nvPr/>
        </p:nvSpPr>
        <p:spPr>
          <a:xfrm flipH="1">
            <a:off x="1116521" y="689328"/>
            <a:ext cx="905563"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Jun 21</a:t>
            </a:r>
          </a:p>
        </p:txBody>
      </p:sp>
      <p:sp>
        <p:nvSpPr>
          <p:cNvPr id="40" name="TextBox 39">
            <a:extLst>
              <a:ext uri="{FF2B5EF4-FFF2-40B4-BE49-F238E27FC236}">
                <a16:creationId xmlns:a16="http://schemas.microsoft.com/office/drawing/2014/main" id="{2621BEBF-D6B6-57AC-F5D0-D911DF9E12D9}"/>
              </a:ext>
            </a:extLst>
          </p:cNvPr>
          <p:cNvSpPr txBox="1"/>
          <p:nvPr/>
        </p:nvSpPr>
        <p:spPr>
          <a:xfrm flipH="1">
            <a:off x="7084166" y="706329"/>
            <a:ext cx="867857"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July 22</a:t>
            </a:r>
          </a:p>
        </p:txBody>
      </p:sp>
      <p:grpSp>
        <p:nvGrpSpPr>
          <p:cNvPr id="42" name="Group 41">
            <a:extLst>
              <a:ext uri="{FF2B5EF4-FFF2-40B4-BE49-F238E27FC236}">
                <a16:creationId xmlns:a16="http://schemas.microsoft.com/office/drawing/2014/main" id="{4F456BBA-59A9-9051-13D0-11923F2DC2CB}"/>
              </a:ext>
            </a:extLst>
          </p:cNvPr>
          <p:cNvGrpSpPr/>
          <p:nvPr/>
        </p:nvGrpSpPr>
        <p:grpSpPr>
          <a:xfrm rot="10800000" flipH="1">
            <a:off x="1470551" y="934642"/>
            <a:ext cx="6020224" cy="184352"/>
            <a:chOff x="698090" y="1877963"/>
            <a:chExt cx="10968531" cy="245803"/>
          </a:xfrm>
        </p:grpSpPr>
        <p:cxnSp>
          <p:nvCxnSpPr>
            <p:cNvPr id="67" name="Straight Connector 66">
              <a:extLst>
                <a:ext uri="{FF2B5EF4-FFF2-40B4-BE49-F238E27FC236}">
                  <a16:creationId xmlns:a16="http://schemas.microsoft.com/office/drawing/2014/main" id="{3EEEA0C4-75B4-8D22-967A-59B99197A7FB}"/>
                </a:ext>
              </a:extLst>
            </p:cNvPr>
            <p:cNvCxnSpPr>
              <a:cxnSpLocks/>
            </p:cNvCxnSpPr>
            <p:nvPr/>
          </p:nvCxnSpPr>
          <p:spPr>
            <a:xfrm>
              <a:off x="698090" y="2084438"/>
              <a:ext cx="1096853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A09A35-BC4B-2C35-3B76-83E6C89035B2}"/>
                </a:ext>
              </a:extLst>
            </p:cNvPr>
            <p:cNvCxnSpPr/>
            <p:nvPr/>
          </p:nvCxnSpPr>
          <p:spPr>
            <a:xfrm flipV="1">
              <a:off x="717141" y="1917289"/>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4E09C31-2A7A-B60A-BC68-C6BEA0838838}"/>
                </a:ext>
              </a:extLst>
            </p:cNvPr>
            <p:cNvCxnSpPr/>
            <p:nvPr/>
          </p:nvCxnSpPr>
          <p:spPr>
            <a:xfrm flipV="1">
              <a:off x="2178121" y="1895885"/>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062010-14E8-59A0-75E6-7C430FE30E73}"/>
                </a:ext>
              </a:extLst>
            </p:cNvPr>
            <p:cNvCxnSpPr/>
            <p:nvPr/>
          </p:nvCxnSpPr>
          <p:spPr>
            <a:xfrm flipV="1">
              <a:off x="3603527" y="1877963"/>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9576629-BAA3-D603-5A55-232E28C0016D}"/>
                </a:ext>
              </a:extLst>
            </p:cNvPr>
            <p:cNvCxnSpPr/>
            <p:nvPr/>
          </p:nvCxnSpPr>
          <p:spPr>
            <a:xfrm flipV="1">
              <a:off x="5001547" y="1909844"/>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01810FB-4270-D920-84E6-152E9DE4A048}"/>
                </a:ext>
              </a:extLst>
            </p:cNvPr>
            <p:cNvCxnSpPr/>
            <p:nvPr/>
          </p:nvCxnSpPr>
          <p:spPr>
            <a:xfrm flipV="1">
              <a:off x="6471113" y="1882443"/>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4348FB9-6110-3168-E94C-18B091A596A3}"/>
                </a:ext>
              </a:extLst>
            </p:cNvPr>
            <p:cNvCxnSpPr/>
            <p:nvPr/>
          </p:nvCxnSpPr>
          <p:spPr>
            <a:xfrm flipV="1">
              <a:off x="7779412" y="1898269"/>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A376B23-9EE2-5662-04B5-0989B9688399}"/>
                </a:ext>
              </a:extLst>
            </p:cNvPr>
            <p:cNvCxnSpPr/>
            <p:nvPr/>
          </p:nvCxnSpPr>
          <p:spPr>
            <a:xfrm flipV="1">
              <a:off x="11657097" y="1913005"/>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6EE824A-01F4-4C0D-F0B3-FE82699A2766}"/>
                </a:ext>
              </a:extLst>
            </p:cNvPr>
            <p:cNvCxnSpPr>
              <a:cxnSpLocks/>
            </p:cNvCxnSpPr>
            <p:nvPr/>
          </p:nvCxnSpPr>
          <p:spPr>
            <a:xfrm flipV="1">
              <a:off x="9188615" y="1904658"/>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44" name="Graphic 43" descr="Seaweed outline">
            <a:extLst>
              <a:ext uri="{FF2B5EF4-FFF2-40B4-BE49-F238E27FC236}">
                <a16:creationId xmlns:a16="http://schemas.microsoft.com/office/drawing/2014/main" id="{BD907F2E-C792-CC3A-6721-ED5C9C6E72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2967517" y="1128996"/>
            <a:ext cx="198323" cy="312664"/>
          </a:xfrm>
          <a:prstGeom prst="rect">
            <a:avLst/>
          </a:prstGeom>
        </p:spPr>
      </p:pic>
      <p:pic>
        <p:nvPicPr>
          <p:cNvPr id="45" name="Graphic 44" descr="Seaweed outline">
            <a:extLst>
              <a:ext uri="{FF2B5EF4-FFF2-40B4-BE49-F238E27FC236}">
                <a16:creationId xmlns:a16="http://schemas.microsoft.com/office/drawing/2014/main" id="{06EEBB7D-7C48-A441-CBF1-5324723B61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3701121" y="1132575"/>
            <a:ext cx="250940" cy="395617"/>
          </a:xfrm>
          <a:prstGeom prst="rect">
            <a:avLst/>
          </a:prstGeom>
        </p:spPr>
      </p:pic>
      <p:pic>
        <p:nvPicPr>
          <p:cNvPr id="58" name="Graphic 57" descr="Seaweed outline">
            <a:extLst>
              <a:ext uri="{FF2B5EF4-FFF2-40B4-BE49-F238E27FC236}">
                <a16:creationId xmlns:a16="http://schemas.microsoft.com/office/drawing/2014/main" id="{38A0DB7F-064C-8746-C642-CBF239D10B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4523986" y="1126973"/>
            <a:ext cx="274437" cy="432660"/>
          </a:xfrm>
          <a:prstGeom prst="rect">
            <a:avLst/>
          </a:prstGeom>
        </p:spPr>
      </p:pic>
      <p:pic>
        <p:nvPicPr>
          <p:cNvPr id="59" name="Graphic 58" descr="Seaweed outline">
            <a:extLst>
              <a:ext uri="{FF2B5EF4-FFF2-40B4-BE49-F238E27FC236}">
                <a16:creationId xmlns:a16="http://schemas.microsoft.com/office/drawing/2014/main" id="{EE1061EB-58FF-C69B-B992-270292E7F0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5207778" y="1126975"/>
            <a:ext cx="328771" cy="518319"/>
          </a:xfrm>
          <a:prstGeom prst="rect">
            <a:avLst/>
          </a:prstGeom>
        </p:spPr>
      </p:pic>
      <p:pic>
        <p:nvPicPr>
          <p:cNvPr id="61" name="Graphic 60" descr="Seaweed outline">
            <a:extLst>
              <a:ext uri="{FF2B5EF4-FFF2-40B4-BE49-F238E27FC236}">
                <a16:creationId xmlns:a16="http://schemas.microsoft.com/office/drawing/2014/main" id="{32AB652F-FBFC-2C16-1AB0-43814E7C17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5921176" y="1136876"/>
            <a:ext cx="373058" cy="588140"/>
          </a:xfrm>
          <a:prstGeom prst="rect">
            <a:avLst/>
          </a:prstGeom>
        </p:spPr>
      </p:pic>
      <p:pic>
        <p:nvPicPr>
          <p:cNvPr id="62" name="Graphic 61" descr="Seaweed outline">
            <a:extLst>
              <a:ext uri="{FF2B5EF4-FFF2-40B4-BE49-F238E27FC236}">
                <a16:creationId xmlns:a16="http://schemas.microsoft.com/office/drawing/2014/main" id="{F78DB288-094B-D169-13B9-6F897DD828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6607105" y="1133468"/>
            <a:ext cx="429018" cy="676364"/>
          </a:xfrm>
          <a:prstGeom prst="rect">
            <a:avLst/>
          </a:prstGeom>
        </p:spPr>
      </p:pic>
      <p:pic>
        <p:nvPicPr>
          <p:cNvPr id="65" name="Graphic 64" descr="Seaweed outline">
            <a:extLst>
              <a:ext uri="{FF2B5EF4-FFF2-40B4-BE49-F238E27FC236}">
                <a16:creationId xmlns:a16="http://schemas.microsoft.com/office/drawing/2014/main" id="{785E7B9D-2009-0145-41D0-9074EE86E4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7272505" y="1129786"/>
            <a:ext cx="436549" cy="688236"/>
          </a:xfrm>
          <a:prstGeom prst="rect">
            <a:avLst/>
          </a:prstGeom>
        </p:spPr>
      </p:pic>
      <p:pic>
        <p:nvPicPr>
          <p:cNvPr id="66" name="Graphic 65" descr="Seaweed outline">
            <a:extLst>
              <a:ext uri="{FF2B5EF4-FFF2-40B4-BE49-F238E27FC236}">
                <a16:creationId xmlns:a16="http://schemas.microsoft.com/office/drawing/2014/main" id="{DFE58B11-0B20-FA1D-DDF7-A78EFCD4BB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flipH="1">
            <a:off x="1235677" y="1075370"/>
            <a:ext cx="480204" cy="757059"/>
          </a:xfrm>
          <a:prstGeom prst="rect">
            <a:avLst/>
          </a:prstGeom>
        </p:spPr>
      </p:pic>
      <p:sp>
        <p:nvSpPr>
          <p:cNvPr id="88" name="TextBox 87">
            <a:extLst>
              <a:ext uri="{FF2B5EF4-FFF2-40B4-BE49-F238E27FC236}">
                <a16:creationId xmlns:a16="http://schemas.microsoft.com/office/drawing/2014/main" id="{3174494E-4EBE-B1D5-1EDA-983C60EB5814}"/>
              </a:ext>
            </a:extLst>
          </p:cNvPr>
          <p:cNvSpPr txBox="1"/>
          <p:nvPr/>
        </p:nvSpPr>
        <p:spPr>
          <a:xfrm>
            <a:off x="6110907" y="2020110"/>
            <a:ext cx="1598144" cy="461665"/>
          </a:xfrm>
          <a:prstGeom prst="rect">
            <a:avLst/>
          </a:prstGeom>
          <a:noFill/>
        </p:spPr>
        <p:txBody>
          <a:bodyPr wrap="square" rtlCol="0">
            <a:spAutoFit/>
          </a:bodyPr>
          <a:lstStyle/>
          <a:p>
            <a:pPr defTabSz="342910">
              <a:buClrTx/>
            </a:pPr>
            <a:r>
              <a:rPr lang="en-GB" sz="1200" b="1" kern="1200" dirty="0">
                <a:solidFill>
                  <a:prstClr val="black"/>
                </a:solidFill>
                <a:latin typeface="Aptos" panose="020B0004020202020204" pitchFamily="34" charset="0"/>
                <a:ea typeface="+mn-ea"/>
                <a:cs typeface="+mn-cs"/>
              </a:rPr>
              <a:t>Blade epibionts – blade area coverage</a:t>
            </a:r>
          </a:p>
        </p:txBody>
      </p:sp>
      <p:pic>
        <p:nvPicPr>
          <p:cNvPr id="89" name="Graphic 88" descr="Microscope with solid fill">
            <a:extLst>
              <a:ext uri="{FF2B5EF4-FFF2-40B4-BE49-F238E27FC236}">
                <a16:creationId xmlns:a16="http://schemas.microsoft.com/office/drawing/2014/main" id="{353A6316-0C16-C906-294A-85B96DE79F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09151" y="2452363"/>
            <a:ext cx="647329" cy="647329"/>
          </a:xfrm>
          <a:prstGeom prst="rect">
            <a:avLst/>
          </a:prstGeom>
        </p:spPr>
      </p:pic>
      <p:sp>
        <p:nvSpPr>
          <p:cNvPr id="93" name="TextBox 92">
            <a:extLst>
              <a:ext uri="{FF2B5EF4-FFF2-40B4-BE49-F238E27FC236}">
                <a16:creationId xmlns:a16="http://schemas.microsoft.com/office/drawing/2014/main" id="{BF7DEDA7-32D8-37FB-D98B-D0BD088651CC}"/>
              </a:ext>
            </a:extLst>
          </p:cNvPr>
          <p:cNvSpPr txBox="1"/>
          <p:nvPr/>
        </p:nvSpPr>
        <p:spPr>
          <a:xfrm>
            <a:off x="1627359" y="3760850"/>
            <a:ext cx="1162090" cy="300082"/>
          </a:xfrm>
          <a:prstGeom prst="rect">
            <a:avLst/>
          </a:prstGeom>
          <a:noFill/>
        </p:spPr>
        <p:txBody>
          <a:bodyPr wrap="square" rtlCol="0">
            <a:spAutoFit/>
          </a:bodyPr>
          <a:lstStyle/>
          <a:p>
            <a:pPr defTabSz="685836">
              <a:buClrTx/>
            </a:pPr>
            <a:r>
              <a:rPr lang="en-GB" sz="1350" kern="1200" dirty="0">
                <a:solidFill>
                  <a:prstClr val="black"/>
                </a:solidFill>
                <a:latin typeface="Aptos" panose="020B0004020202020204" pitchFamily="34" charset="0"/>
                <a:ea typeface="+mn-ea"/>
                <a:cs typeface="+mn-cs"/>
              </a:rPr>
              <a:t>Objective 1</a:t>
            </a:r>
          </a:p>
        </p:txBody>
      </p:sp>
      <p:sp>
        <p:nvSpPr>
          <p:cNvPr id="94" name="TextBox 93">
            <a:extLst>
              <a:ext uri="{FF2B5EF4-FFF2-40B4-BE49-F238E27FC236}">
                <a16:creationId xmlns:a16="http://schemas.microsoft.com/office/drawing/2014/main" id="{A8A8532D-44A3-EAF3-2EBC-9F9FCBBEFF05}"/>
              </a:ext>
            </a:extLst>
          </p:cNvPr>
          <p:cNvSpPr txBox="1"/>
          <p:nvPr/>
        </p:nvSpPr>
        <p:spPr>
          <a:xfrm>
            <a:off x="4164892" y="3760850"/>
            <a:ext cx="1162090" cy="300082"/>
          </a:xfrm>
          <a:prstGeom prst="rect">
            <a:avLst/>
          </a:prstGeom>
          <a:noFill/>
        </p:spPr>
        <p:txBody>
          <a:bodyPr wrap="square" rtlCol="0">
            <a:spAutoFit/>
          </a:bodyPr>
          <a:lstStyle/>
          <a:p>
            <a:pPr defTabSz="685836">
              <a:buClrTx/>
            </a:pPr>
            <a:r>
              <a:rPr lang="en-GB" sz="1350" kern="1200" dirty="0">
                <a:solidFill>
                  <a:prstClr val="black"/>
                </a:solidFill>
                <a:latin typeface="Aptos" panose="020B0004020202020204" pitchFamily="34" charset="0"/>
                <a:ea typeface="+mn-ea"/>
                <a:cs typeface="+mn-cs"/>
              </a:rPr>
              <a:t>Objective 2</a:t>
            </a:r>
          </a:p>
        </p:txBody>
      </p:sp>
      <p:sp>
        <p:nvSpPr>
          <p:cNvPr id="96" name="TextBox 95">
            <a:extLst>
              <a:ext uri="{FF2B5EF4-FFF2-40B4-BE49-F238E27FC236}">
                <a16:creationId xmlns:a16="http://schemas.microsoft.com/office/drawing/2014/main" id="{1B7C773F-004C-68FA-0580-640D2ABEDB76}"/>
              </a:ext>
            </a:extLst>
          </p:cNvPr>
          <p:cNvSpPr txBox="1"/>
          <p:nvPr/>
        </p:nvSpPr>
        <p:spPr>
          <a:xfrm>
            <a:off x="6455075" y="3751666"/>
            <a:ext cx="1162090" cy="300082"/>
          </a:xfrm>
          <a:prstGeom prst="rect">
            <a:avLst/>
          </a:prstGeom>
          <a:noFill/>
        </p:spPr>
        <p:txBody>
          <a:bodyPr wrap="square" rtlCol="0">
            <a:spAutoFit/>
          </a:bodyPr>
          <a:lstStyle/>
          <a:p>
            <a:pPr defTabSz="685836">
              <a:buClrTx/>
            </a:pPr>
            <a:r>
              <a:rPr lang="en-GB" sz="1350" kern="1200" dirty="0">
                <a:solidFill>
                  <a:prstClr val="black"/>
                </a:solidFill>
                <a:latin typeface="Aptos" panose="020B0004020202020204" pitchFamily="34" charset="0"/>
                <a:ea typeface="+mn-ea"/>
                <a:cs typeface="+mn-cs"/>
              </a:rPr>
              <a:t>Objective 3</a:t>
            </a:r>
          </a:p>
        </p:txBody>
      </p:sp>
      <p:cxnSp>
        <p:nvCxnSpPr>
          <p:cNvPr id="5" name="Straight Connector 4">
            <a:extLst>
              <a:ext uri="{FF2B5EF4-FFF2-40B4-BE49-F238E27FC236}">
                <a16:creationId xmlns:a16="http://schemas.microsoft.com/office/drawing/2014/main" id="{2C7A46FD-4429-A980-363D-62E11C17CE2E}"/>
              </a:ext>
            </a:extLst>
          </p:cNvPr>
          <p:cNvCxnSpPr/>
          <p:nvPr/>
        </p:nvCxnSpPr>
        <p:spPr>
          <a:xfrm rot="10800000" flipH="1" flipV="1">
            <a:off x="6810455" y="928983"/>
            <a:ext cx="0" cy="15485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0031593-A3BF-9602-D355-6E765B4AB3FB}"/>
              </a:ext>
            </a:extLst>
          </p:cNvPr>
          <p:cNvGrpSpPr/>
          <p:nvPr/>
        </p:nvGrpSpPr>
        <p:grpSpPr>
          <a:xfrm>
            <a:off x="1270507" y="1964018"/>
            <a:ext cx="2086781" cy="1206423"/>
            <a:chOff x="252835" y="2792862"/>
            <a:chExt cx="2782376" cy="1608564"/>
          </a:xfrm>
        </p:grpSpPr>
        <p:grpSp>
          <p:nvGrpSpPr>
            <p:cNvPr id="1027" name="Group 1026">
              <a:extLst>
                <a:ext uri="{FF2B5EF4-FFF2-40B4-BE49-F238E27FC236}">
                  <a16:creationId xmlns:a16="http://schemas.microsoft.com/office/drawing/2014/main" id="{466625A7-57D0-3B93-E129-C2A73FC1C7B6}"/>
                </a:ext>
              </a:extLst>
            </p:cNvPr>
            <p:cNvGrpSpPr/>
            <p:nvPr/>
          </p:nvGrpSpPr>
          <p:grpSpPr>
            <a:xfrm>
              <a:off x="252835" y="2792862"/>
              <a:ext cx="2782376" cy="1608564"/>
              <a:chOff x="1160570" y="2762953"/>
              <a:chExt cx="2782376" cy="1588235"/>
            </a:xfrm>
          </p:grpSpPr>
          <p:sp>
            <p:nvSpPr>
              <p:cNvPr id="1028" name="Rectangle: Rounded Corners 1027">
                <a:extLst>
                  <a:ext uri="{FF2B5EF4-FFF2-40B4-BE49-F238E27FC236}">
                    <a16:creationId xmlns:a16="http://schemas.microsoft.com/office/drawing/2014/main" id="{01CAEB8E-5A97-B51F-B42B-45C71783E8D6}"/>
                  </a:ext>
                </a:extLst>
              </p:cNvPr>
              <p:cNvSpPr/>
              <p:nvPr/>
            </p:nvSpPr>
            <p:spPr>
              <a:xfrm>
                <a:off x="1177753" y="2762953"/>
                <a:ext cx="2765193" cy="1588235"/>
              </a:xfrm>
              <a:prstGeom prst="round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214319" indent="-214319" defTabSz="342910">
                  <a:buClrTx/>
                  <a:buFont typeface="Wingdings" panose="05000000000000000000" pitchFamily="2" charset="2"/>
                  <a:buChar char="ü"/>
                </a:pPr>
                <a:endParaRPr lang="en-GB" sz="1200" b="1" kern="1200" dirty="0">
                  <a:solidFill>
                    <a:prstClr val="black"/>
                  </a:solidFill>
                  <a:latin typeface="Aptos" panose="020B0004020202020204" pitchFamily="34" charset="0"/>
                </a:endParaRPr>
              </a:p>
            </p:txBody>
          </p:sp>
          <p:grpSp>
            <p:nvGrpSpPr>
              <p:cNvPr id="1029" name="Group 1028">
                <a:extLst>
                  <a:ext uri="{FF2B5EF4-FFF2-40B4-BE49-F238E27FC236}">
                    <a16:creationId xmlns:a16="http://schemas.microsoft.com/office/drawing/2014/main" id="{F13C06B9-CF70-1897-622B-A446C590F052}"/>
                  </a:ext>
                </a:extLst>
              </p:cNvPr>
              <p:cNvGrpSpPr/>
              <p:nvPr/>
            </p:nvGrpSpPr>
            <p:grpSpPr>
              <a:xfrm>
                <a:off x="1628243" y="2856536"/>
                <a:ext cx="2202694" cy="1451151"/>
                <a:chOff x="1628243" y="2856536"/>
                <a:chExt cx="2202694" cy="1451151"/>
              </a:xfrm>
            </p:grpSpPr>
            <p:sp>
              <p:nvSpPr>
                <p:cNvPr id="1032" name="Oval 1031">
                  <a:extLst>
                    <a:ext uri="{FF2B5EF4-FFF2-40B4-BE49-F238E27FC236}">
                      <a16:creationId xmlns:a16="http://schemas.microsoft.com/office/drawing/2014/main" id="{29BBF54E-7B66-7C99-13A1-C6EA365691C8}"/>
                    </a:ext>
                  </a:extLst>
                </p:cNvPr>
                <p:cNvSpPr/>
                <p:nvPr/>
              </p:nvSpPr>
              <p:spPr>
                <a:xfrm>
                  <a:off x="2540719" y="2856536"/>
                  <a:ext cx="1290218" cy="1194276"/>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sp>
              <p:nvSpPr>
                <p:cNvPr id="1036" name="Oval 1035">
                  <a:extLst>
                    <a:ext uri="{FF2B5EF4-FFF2-40B4-BE49-F238E27FC236}">
                      <a16:creationId xmlns:a16="http://schemas.microsoft.com/office/drawing/2014/main" id="{86143036-B092-536B-F7C8-13D86A82D836}"/>
                    </a:ext>
                  </a:extLst>
                </p:cNvPr>
                <p:cNvSpPr/>
                <p:nvPr/>
              </p:nvSpPr>
              <p:spPr>
                <a:xfrm>
                  <a:off x="1628243" y="3667326"/>
                  <a:ext cx="673208" cy="64036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cxnSp>
              <p:nvCxnSpPr>
                <p:cNvPr id="1034" name="Straight Connector 1033">
                  <a:extLst>
                    <a:ext uri="{FF2B5EF4-FFF2-40B4-BE49-F238E27FC236}">
                      <a16:creationId xmlns:a16="http://schemas.microsoft.com/office/drawing/2014/main" id="{5395058A-272B-58F0-D828-A94E6A415B9E}"/>
                    </a:ext>
                  </a:extLst>
                </p:cNvPr>
                <p:cNvCxnSpPr>
                  <a:cxnSpLocks/>
                  <a:stCxn id="1036" idx="1"/>
                  <a:endCxn id="1032" idx="1"/>
                </p:cNvCxnSpPr>
                <p:nvPr/>
              </p:nvCxnSpPr>
              <p:spPr>
                <a:xfrm flipV="1">
                  <a:off x="1726832" y="3031434"/>
                  <a:ext cx="1002835" cy="7296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9437C222-F7BF-3851-D726-22E56B5885EE}"/>
                    </a:ext>
                  </a:extLst>
                </p:cNvPr>
                <p:cNvCxnSpPr>
                  <a:cxnSpLocks/>
                  <a:stCxn id="1036" idx="5"/>
                  <a:endCxn id="1032" idx="4"/>
                </p:cNvCxnSpPr>
                <p:nvPr/>
              </p:nvCxnSpPr>
              <p:spPr>
                <a:xfrm flipV="1">
                  <a:off x="2202862" y="4050812"/>
                  <a:ext cx="982966" cy="1630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030" name="TextBox 1029">
                <a:extLst>
                  <a:ext uri="{FF2B5EF4-FFF2-40B4-BE49-F238E27FC236}">
                    <a16:creationId xmlns:a16="http://schemas.microsoft.com/office/drawing/2014/main" id="{5E93ABDB-3BA4-A500-2B3C-4608208B8795}"/>
                  </a:ext>
                </a:extLst>
              </p:cNvPr>
              <p:cNvSpPr txBox="1"/>
              <p:nvPr/>
            </p:nvSpPr>
            <p:spPr>
              <a:xfrm>
                <a:off x="1160570" y="2788830"/>
                <a:ext cx="1786374" cy="607774"/>
              </a:xfrm>
              <a:prstGeom prst="rect">
                <a:avLst/>
              </a:prstGeom>
              <a:noFill/>
            </p:spPr>
            <p:txBody>
              <a:bodyPr wrap="square" rtlCol="0">
                <a:spAutoFit/>
              </a:bodyPr>
              <a:lstStyle/>
              <a:p>
                <a:pPr defTabSz="342910">
                  <a:buClrTx/>
                </a:pPr>
                <a:r>
                  <a:rPr lang="en-GB" sz="1200" b="1" kern="1200" dirty="0">
                    <a:solidFill>
                      <a:prstClr val="black"/>
                    </a:solidFill>
                    <a:latin typeface="Aptos" panose="020B0004020202020204" pitchFamily="34" charset="0"/>
                    <a:ea typeface="+mn-ea"/>
                    <a:cs typeface="+mn-cs"/>
                  </a:rPr>
                  <a:t>Plankton ID via microscopy</a:t>
                </a:r>
              </a:p>
            </p:txBody>
          </p:sp>
        </p:grpSp>
        <p:pic>
          <p:nvPicPr>
            <p:cNvPr id="1043" name="Graphic 1042" descr="Microscope with solid fill">
              <a:extLst>
                <a:ext uri="{FF2B5EF4-FFF2-40B4-BE49-F238E27FC236}">
                  <a16:creationId xmlns:a16="http://schemas.microsoft.com/office/drawing/2014/main" id="{AB57B6F8-492D-4912-96F3-722CD84E8C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6582" y="3736533"/>
              <a:ext cx="599296" cy="599296"/>
            </a:xfrm>
            <a:prstGeom prst="rect">
              <a:avLst/>
            </a:prstGeom>
          </p:spPr>
        </p:pic>
        <p:pic>
          <p:nvPicPr>
            <p:cNvPr id="7" name="Picture 6">
              <a:extLst>
                <a:ext uri="{FF2B5EF4-FFF2-40B4-BE49-F238E27FC236}">
                  <a16:creationId xmlns:a16="http://schemas.microsoft.com/office/drawing/2014/main" id="{D504046D-FA5D-805D-2513-D76CFB01AEB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44141" y1="50781" x2="44141" y2="50781"/>
                          <a14:foregroundMark x1="44141" y1="32422" x2="66309" y2="75586"/>
                        </a14:backgroundRemoval>
                      </a14:imgEffect>
                    </a14:imgLayer>
                  </a14:imgProps>
                </a:ext>
              </a:extLst>
            </a:blip>
            <a:stretch>
              <a:fillRect/>
            </a:stretch>
          </p:blipFill>
          <p:spPr>
            <a:xfrm>
              <a:off x="1598749" y="2957576"/>
              <a:ext cx="700165" cy="700165"/>
            </a:xfrm>
            <a:prstGeom prst="rect">
              <a:avLst/>
            </a:prstGeom>
          </p:spPr>
        </p:pic>
        <p:pic>
          <p:nvPicPr>
            <p:cNvPr id="12" name="Picture 11">
              <a:extLst>
                <a:ext uri="{FF2B5EF4-FFF2-40B4-BE49-F238E27FC236}">
                  <a16:creationId xmlns:a16="http://schemas.microsoft.com/office/drawing/2014/main" id="{088059FD-42E5-02E2-51D4-191DB8638BCC}"/>
                </a:ext>
              </a:extLst>
            </p:cNvPr>
            <p:cNvPicPr>
              <a:picLocks noChangeAspect="1"/>
            </p:cNvPicPr>
            <p:nvPr/>
          </p:nvPicPr>
          <p:blipFill>
            <a:blip r:embed="rId15"/>
            <a:stretch>
              <a:fillRect/>
            </a:stretch>
          </p:blipFill>
          <p:spPr>
            <a:xfrm>
              <a:off x="1948556" y="3599973"/>
              <a:ext cx="476478" cy="376111"/>
            </a:xfrm>
            <a:prstGeom prst="rect">
              <a:avLst/>
            </a:prstGeom>
          </p:spPr>
        </p:pic>
        <p:pic>
          <p:nvPicPr>
            <p:cNvPr id="14" name="Picture 13">
              <a:extLst>
                <a:ext uri="{FF2B5EF4-FFF2-40B4-BE49-F238E27FC236}">
                  <a16:creationId xmlns:a16="http://schemas.microsoft.com/office/drawing/2014/main" id="{AFA16396-D777-7F72-AD92-07F1F9675BCA}"/>
                </a:ext>
              </a:extLst>
            </p:cNvPr>
            <p:cNvPicPr>
              <a:picLocks noChangeAspect="1"/>
            </p:cNvPicPr>
            <p:nvPr/>
          </p:nvPicPr>
          <p:blipFill>
            <a:blip r:embed="rId16"/>
            <a:stretch>
              <a:fillRect/>
            </a:stretch>
          </p:blipFill>
          <p:spPr>
            <a:xfrm>
              <a:off x="2143105" y="3099371"/>
              <a:ext cx="596303" cy="680133"/>
            </a:xfrm>
            <a:prstGeom prst="rect">
              <a:avLst/>
            </a:prstGeom>
          </p:spPr>
        </p:pic>
      </p:grpSp>
      <p:sp>
        <p:nvSpPr>
          <p:cNvPr id="90" name="Cross 89">
            <a:extLst>
              <a:ext uri="{FF2B5EF4-FFF2-40B4-BE49-F238E27FC236}">
                <a16:creationId xmlns:a16="http://schemas.microsoft.com/office/drawing/2014/main" id="{C22F1F6D-828D-0344-7174-E6BCD89AB35C}"/>
              </a:ext>
            </a:extLst>
          </p:cNvPr>
          <p:cNvSpPr/>
          <p:nvPr/>
        </p:nvSpPr>
        <p:spPr>
          <a:xfrm>
            <a:off x="6824875" y="2643322"/>
            <a:ext cx="198664" cy="196766"/>
          </a:xfrm>
          <a:prstGeom prst="plus">
            <a:avLst>
              <a:gd name="adj" fmla="val 44399"/>
            </a:avLst>
          </a:prstGeom>
          <a:solidFill>
            <a:schemeClr val="tx1">
              <a:lumMod val="95000"/>
              <a:lumOff val="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a:solidFill>
                <a:prstClr val="white"/>
              </a:solidFill>
              <a:latin typeface="Aptos" panose="020B0004020202020204" pitchFamily="34" charset="0"/>
            </a:endParaRPr>
          </a:p>
        </p:txBody>
      </p:sp>
      <p:sp>
        <p:nvSpPr>
          <p:cNvPr id="18" name="TextBox 17">
            <a:extLst>
              <a:ext uri="{FF2B5EF4-FFF2-40B4-BE49-F238E27FC236}">
                <a16:creationId xmlns:a16="http://schemas.microsoft.com/office/drawing/2014/main" id="{6897D9AE-DB5C-771A-A470-FF6E33588FF6}"/>
              </a:ext>
            </a:extLst>
          </p:cNvPr>
          <p:cNvSpPr txBox="1"/>
          <p:nvPr/>
        </p:nvSpPr>
        <p:spPr>
          <a:xfrm flipH="1">
            <a:off x="1885948" y="697832"/>
            <a:ext cx="800194"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Sep 21</a:t>
            </a:r>
          </a:p>
        </p:txBody>
      </p:sp>
      <p:sp>
        <p:nvSpPr>
          <p:cNvPr id="20" name="TextBox 19">
            <a:extLst>
              <a:ext uri="{FF2B5EF4-FFF2-40B4-BE49-F238E27FC236}">
                <a16:creationId xmlns:a16="http://schemas.microsoft.com/office/drawing/2014/main" id="{0CC5CD8D-8C83-1876-6C54-BDFDCC8D91C7}"/>
              </a:ext>
            </a:extLst>
          </p:cNvPr>
          <p:cNvSpPr txBox="1"/>
          <p:nvPr/>
        </p:nvSpPr>
        <p:spPr>
          <a:xfrm flipH="1">
            <a:off x="5806456" y="698780"/>
            <a:ext cx="710786"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May 22</a:t>
            </a:r>
          </a:p>
        </p:txBody>
      </p:sp>
      <p:sp>
        <p:nvSpPr>
          <p:cNvPr id="21" name="TextBox 20">
            <a:extLst>
              <a:ext uri="{FF2B5EF4-FFF2-40B4-BE49-F238E27FC236}">
                <a16:creationId xmlns:a16="http://schemas.microsoft.com/office/drawing/2014/main" id="{72698EE4-651F-3CB8-3209-4B84C7635DE8}"/>
              </a:ext>
            </a:extLst>
          </p:cNvPr>
          <p:cNvSpPr txBox="1"/>
          <p:nvPr/>
        </p:nvSpPr>
        <p:spPr>
          <a:xfrm flipH="1">
            <a:off x="4913791" y="697831"/>
            <a:ext cx="927166"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April 22</a:t>
            </a:r>
          </a:p>
        </p:txBody>
      </p:sp>
      <p:sp>
        <p:nvSpPr>
          <p:cNvPr id="22" name="TextBox 21">
            <a:extLst>
              <a:ext uri="{FF2B5EF4-FFF2-40B4-BE49-F238E27FC236}">
                <a16:creationId xmlns:a16="http://schemas.microsoft.com/office/drawing/2014/main" id="{64FB943E-C5AE-E745-6D97-9B5FCEC7A7FE}"/>
              </a:ext>
            </a:extLst>
          </p:cNvPr>
          <p:cNvSpPr txBox="1"/>
          <p:nvPr/>
        </p:nvSpPr>
        <p:spPr>
          <a:xfrm flipH="1">
            <a:off x="4291756" y="699616"/>
            <a:ext cx="726577"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Mar 22</a:t>
            </a:r>
          </a:p>
        </p:txBody>
      </p:sp>
      <p:sp>
        <p:nvSpPr>
          <p:cNvPr id="23" name="TextBox 22">
            <a:extLst>
              <a:ext uri="{FF2B5EF4-FFF2-40B4-BE49-F238E27FC236}">
                <a16:creationId xmlns:a16="http://schemas.microsoft.com/office/drawing/2014/main" id="{A39858ED-8521-6634-331A-7B59521D532A}"/>
              </a:ext>
            </a:extLst>
          </p:cNvPr>
          <p:cNvSpPr txBox="1"/>
          <p:nvPr/>
        </p:nvSpPr>
        <p:spPr>
          <a:xfrm flipH="1">
            <a:off x="3499576" y="695191"/>
            <a:ext cx="696033"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Jan 21</a:t>
            </a:r>
          </a:p>
        </p:txBody>
      </p:sp>
      <p:sp>
        <p:nvSpPr>
          <p:cNvPr id="24" name="TextBox 23">
            <a:extLst>
              <a:ext uri="{FF2B5EF4-FFF2-40B4-BE49-F238E27FC236}">
                <a16:creationId xmlns:a16="http://schemas.microsoft.com/office/drawing/2014/main" id="{A1D901DC-6437-654C-0311-E8011308932E}"/>
              </a:ext>
            </a:extLst>
          </p:cNvPr>
          <p:cNvSpPr txBox="1"/>
          <p:nvPr/>
        </p:nvSpPr>
        <p:spPr>
          <a:xfrm flipH="1">
            <a:off x="2707233" y="695194"/>
            <a:ext cx="722569"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Nov 21</a:t>
            </a:r>
          </a:p>
        </p:txBody>
      </p:sp>
      <p:sp>
        <p:nvSpPr>
          <p:cNvPr id="25" name="TextBox 24">
            <a:extLst>
              <a:ext uri="{FF2B5EF4-FFF2-40B4-BE49-F238E27FC236}">
                <a16:creationId xmlns:a16="http://schemas.microsoft.com/office/drawing/2014/main" id="{CFB54BF6-E42F-B362-0C2F-FF5EB44818F9}"/>
              </a:ext>
            </a:extLst>
          </p:cNvPr>
          <p:cNvSpPr txBox="1"/>
          <p:nvPr/>
        </p:nvSpPr>
        <p:spPr>
          <a:xfrm flipH="1">
            <a:off x="6353967" y="706329"/>
            <a:ext cx="904086"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Jun 22</a:t>
            </a:r>
          </a:p>
        </p:txBody>
      </p:sp>
      <p:sp>
        <p:nvSpPr>
          <p:cNvPr id="30" name="AutoShape 7" descr="Generated image">
            <a:extLst>
              <a:ext uri="{FF2B5EF4-FFF2-40B4-BE49-F238E27FC236}">
                <a16:creationId xmlns:a16="http://schemas.microsoft.com/office/drawing/2014/main" id="{EE1E0C89-7ABC-A328-650F-D6EA0D59413A}"/>
              </a:ext>
            </a:extLst>
          </p:cNvPr>
          <p:cNvSpPr>
            <a:spLocks noChangeAspect="1" noChangeArrowheads="1"/>
          </p:cNvSpPr>
          <p:nvPr/>
        </p:nvSpPr>
        <p:spPr bwMode="auto">
          <a:xfrm>
            <a:off x="4457704" y="245745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79" tIns="34290" rIns="68579" bIns="34290" numCol="1" anchor="t" anchorCtr="0" compatLnSpc="1">
            <a:prstTxWarp prst="textNoShape">
              <a:avLst/>
            </a:prstTxWarp>
          </a:bodyPr>
          <a:lstStyle/>
          <a:p>
            <a:pPr defTabSz="685836">
              <a:buClrTx/>
            </a:pPr>
            <a:endParaRPr lang="en-GB" sz="1350" kern="1200">
              <a:solidFill>
                <a:prstClr val="black"/>
              </a:solidFill>
              <a:latin typeface="Calibri" panose="020F0502020204030204"/>
              <a:ea typeface="+mn-ea"/>
              <a:cs typeface="+mn-cs"/>
            </a:endParaRPr>
          </a:p>
        </p:txBody>
      </p:sp>
      <p:pic>
        <p:nvPicPr>
          <p:cNvPr id="101" name="Picture 100" descr="A dna and magnifying glass&#10;&#10;AI-generated content may be incorrect.">
            <a:extLst>
              <a:ext uri="{FF2B5EF4-FFF2-40B4-BE49-F238E27FC236}">
                <a16:creationId xmlns:a16="http://schemas.microsoft.com/office/drawing/2014/main" id="{D3A07F72-ECB3-7295-27B0-93CF5FFAF676}"/>
              </a:ext>
            </a:extLst>
          </p:cNvPr>
          <p:cNvPicPr>
            <a:picLocks noChangeAspect="1"/>
          </p:cNvPicPr>
          <p:nvPr/>
        </p:nvPicPr>
        <p:blipFill>
          <a:blip r:embed="rId17">
            <a:extLst>
              <a:ext uri="{28A0092B-C50C-407E-A947-70E740481C1C}">
                <a14:useLocalDpi xmlns:a14="http://schemas.microsoft.com/office/drawing/2010/main" val="0"/>
              </a:ext>
            </a:extLst>
          </a:blip>
          <a:srcRect l="9118" r="2892"/>
          <a:stretch/>
        </p:blipFill>
        <p:spPr>
          <a:xfrm>
            <a:off x="7229638" y="2467319"/>
            <a:ext cx="552710" cy="587893"/>
          </a:xfrm>
          <a:prstGeom prst="rect">
            <a:avLst/>
          </a:prstGeom>
        </p:spPr>
      </p:pic>
      <p:sp>
        <p:nvSpPr>
          <p:cNvPr id="103" name="TextBox 102">
            <a:extLst>
              <a:ext uri="{FF2B5EF4-FFF2-40B4-BE49-F238E27FC236}">
                <a16:creationId xmlns:a16="http://schemas.microsoft.com/office/drawing/2014/main" id="{66F34523-0EEA-1AC8-D080-8C6EE6337E19}"/>
              </a:ext>
            </a:extLst>
          </p:cNvPr>
          <p:cNvSpPr txBox="1"/>
          <p:nvPr/>
        </p:nvSpPr>
        <p:spPr>
          <a:xfrm>
            <a:off x="2700050" y="4882"/>
            <a:ext cx="3864892" cy="300082"/>
          </a:xfrm>
          <a:prstGeom prst="rect">
            <a:avLst/>
          </a:prstGeom>
          <a:noFill/>
        </p:spPr>
        <p:txBody>
          <a:bodyPr wrap="square" rtlCol="0">
            <a:spAutoFit/>
          </a:bodyPr>
          <a:lstStyle/>
          <a:p>
            <a:pPr defTabSz="685836">
              <a:buClrTx/>
            </a:pPr>
            <a:r>
              <a:rPr lang="en-GB" sz="1350" kern="1200" dirty="0">
                <a:solidFill>
                  <a:prstClr val="black"/>
                </a:solidFill>
                <a:latin typeface="Calibri" panose="020F0502020204030204"/>
                <a:ea typeface="+mn-ea"/>
                <a:cs typeface="+mn-cs"/>
              </a:rPr>
              <a:t>Precursor. Isle of Skye – </a:t>
            </a:r>
            <a:r>
              <a:rPr lang="en-GB" sz="1350" kern="1200" dirty="0" err="1">
                <a:solidFill>
                  <a:prstClr val="black"/>
                </a:solidFill>
                <a:latin typeface="Calibri" panose="020F0502020204030204"/>
                <a:ea typeface="+mn-ea"/>
                <a:cs typeface="+mn-cs"/>
              </a:rPr>
              <a:t>Kelpcrofters</a:t>
            </a:r>
            <a:r>
              <a:rPr lang="en-GB" sz="1350" kern="1200" dirty="0">
                <a:solidFill>
                  <a:prstClr val="black"/>
                </a:solidFill>
                <a:latin typeface="Calibri" panose="020F0502020204030204"/>
                <a:ea typeface="+mn-ea"/>
                <a:cs typeface="+mn-cs"/>
              </a:rPr>
              <a:t> Seaweed Farm</a:t>
            </a:r>
          </a:p>
        </p:txBody>
      </p:sp>
    </p:spTree>
    <p:extLst>
      <p:ext uri="{BB962C8B-B14F-4D97-AF65-F5344CB8AC3E}">
        <p14:creationId xmlns:p14="http://schemas.microsoft.com/office/powerpoint/2010/main" val="104706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generated image&#10;&#10;AI-generated content may be incorrect.">
            <a:extLst>
              <a:ext uri="{FF2B5EF4-FFF2-40B4-BE49-F238E27FC236}">
                <a16:creationId xmlns:a16="http://schemas.microsoft.com/office/drawing/2014/main" id="{9263323C-5728-1080-2D46-F009AF6715B3}"/>
              </a:ext>
            </a:extLst>
          </p:cNvPr>
          <p:cNvPicPr>
            <a:picLocks noChangeAspect="1"/>
          </p:cNvPicPr>
          <p:nvPr/>
        </p:nvPicPr>
        <p:blipFill>
          <a:blip r:embed="rId3"/>
          <a:stretch>
            <a:fillRect/>
          </a:stretch>
        </p:blipFill>
        <p:spPr>
          <a:xfrm>
            <a:off x="1730045" y="547265"/>
            <a:ext cx="7325244" cy="4526640"/>
          </a:xfrm>
          <a:prstGeom prst="rect">
            <a:avLst/>
          </a:prstGeom>
        </p:spPr>
      </p:pic>
      <p:pic>
        <p:nvPicPr>
          <p:cNvPr id="11" name="Picture 10">
            <a:extLst>
              <a:ext uri="{FF2B5EF4-FFF2-40B4-BE49-F238E27FC236}">
                <a16:creationId xmlns:a16="http://schemas.microsoft.com/office/drawing/2014/main" id="{CFC3C52B-F94B-8F0B-5F02-C7DA05B85A5E}"/>
              </a:ext>
            </a:extLst>
          </p:cNvPr>
          <p:cNvPicPr>
            <a:picLocks noChangeAspect="1"/>
          </p:cNvPicPr>
          <p:nvPr/>
        </p:nvPicPr>
        <p:blipFill>
          <a:blip r:embed="rId4"/>
          <a:srcRect l="4988" t="4186" r="9215" b="9519"/>
          <a:stretch/>
        </p:blipFill>
        <p:spPr>
          <a:xfrm>
            <a:off x="204716" y="1808326"/>
            <a:ext cx="1360091" cy="1368000"/>
          </a:xfrm>
          <a:prstGeom prst="rect">
            <a:avLst/>
          </a:prstGeom>
        </p:spPr>
      </p:pic>
      <p:sp>
        <p:nvSpPr>
          <p:cNvPr id="12" name="TextBox 11">
            <a:extLst>
              <a:ext uri="{FF2B5EF4-FFF2-40B4-BE49-F238E27FC236}">
                <a16:creationId xmlns:a16="http://schemas.microsoft.com/office/drawing/2014/main" id="{827889BE-76B9-DB96-2D34-C16F00FB1CDC}"/>
              </a:ext>
            </a:extLst>
          </p:cNvPr>
          <p:cNvSpPr txBox="1"/>
          <p:nvPr/>
        </p:nvSpPr>
        <p:spPr>
          <a:xfrm>
            <a:off x="204716" y="69595"/>
            <a:ext cx="7451677" cy="523220"/>
          </a:xfrm>
          <a:prstGeom prst="rect">
            <a:avLst/>
          </a:prstGeom>
          <a:noFill/>
        </p:spPr>
        <p:txBody>
          <a:bodyPr wrap="square" rtlCol="0">
            <a:spAutoFit/>
          </a:bodyPr>
          <a:lstStyle/>
          <a:p>
            <a:r>
              <a:rPr lang="en-GB" sz="1400" kern="1200" dirty="0">
                <a:solidFill>
                  <a:schemeClr val="bg1"/>
                </a:solidFill>
                <a:latin typeface="Aptos" panose="020B0004020202020204" pitchFamily="34" charset="0"/>
                <a:ea typeface="+mn-ea"/>
                <a:cs typeface="+mn-cs"/>
              </a:rPr>
              <a:t>Assess </a:t>
            </a:r>
            <a:r>
              <a:rPr lang="en-GB" sz="1400" b="1" kern="1200" dirty="0">
                <a:solidFill>
                  <a:schemeClr val="bg1"/>
                </a:solidFill>
                <a:latin typeface="Aptos" panose="020B0004020202020204" pitchFamily="34" charset="0"/>
                <a:ea typeface="+mn-ea"/>
                <a:cs typeface="+mn-cs"/>
              </a:rPr>
              <a:t>time lags </a:t>
            </a:r>
            <a:r>
              <a:rPr lang="en-GB" sz="1400" kern="1200" dirty="0">
                <a:solidFill>
                  <a:schemeClr val="bg1"/>
                </a:solidFill>
                <a:latin typeface="Aptos" panose="020B0004020202020204" pitchFamily="34" charset="0"/>
                <a:ea typeface="+mn-ea"/>
                <a:cs typeface="+mn-cs"/>
              </a:rPr>
              <a:t>between planktonic presence and blade settlement of epibionts</a:t>
            </a:r>
          </a:p>
          <a:p>
            <a:endParaRPr lang="en-GB" dirty="0"/>
          </a:p>
        </p:txBody>
      </p:sp>
      <p:pic>
        <p:nvPicPr>
          <p:cNvPr id="15" name="Picture 14" descr="Close-up of a fish on the ground&#10;&#10;Description automatically generated">
            <a:extLst>
              <a:ext uri="{FF2B5EF4-FFF2-40B4-BE49-F238E27FC236}">
                <a16:creationId xmlns:a16="http://schemas.microsoft.com/office/drawing/2014/main" id="{583AD7CB-AB7B-DCBA-FC84-C295C77D9A6F}"/>
              </a:ext>
            </a:extLst>
          </p:cNvPr>
          <p:cNvPicPr>
            <a:picLocks noChangeAspect="1"/>
          </p:cNvPicPr>
          <p:nvPr/>
        </p:nvPicPr>
        <p:blipFill>
          <a:blip r:embed="rId5"/>
          <a:srcRect l="31042" r="12708"/>
          <a:stretch/>
        </p:blipFill>
        <p:spPr>
          <a:xfrm>
            <a:off x="204716" y="3237200"/>
            <a:ext cx="1368920" cy="1368920"/>
          </a:xfrm>
          <a:prstGeom prst="rect">
            <a:avLst/>
          </a:prstGeom>
        </p:spPr>
      </p:pic>
      <p:grpSp>
        <p:nvGrpSpPr>
          <p:cNvPr id="18" name="Group 17">
            <a:extLst>
              <a:ext uri="{FF2B5EF4-FFF2-40B4-BE49-F238E27FC236}">
                <a16:creationId xmlns:a16="http://schemas.microsoft.com/office/drawing/2014/main" id="{BB4BBA33-DE6F-9ABA-C6CC-5463CE33FEC5}"/>
              </a:ext>
            </a:extLst>
          </p:cNvPr>
          <p:cNvGrpSpPr/>
          <p:nvPr/>
        </p:nvGrpSpPr>
        <p:grpSpPr>
          <a:xfrm>
            <a:off x="312816" y="724595"/>
            <a:ext cx="1251991" cy="983501"/>
            <a:chOff x="1628243" y="2856536"/>
            <a:chExt cx="2202694" cy="1451151"/>
          </a:xfrm>
        </p:grpSpPr>
        <p:sp>
          <p:nvSpPr>
            <p:cNvPr id="20" name="Oval 19">
              <a:extLst>
                <a:ext uri="{FF2B5EF4-FFF2-40B4-BE49-F238E27FC236}">
                  <a16:creationId xmlns:a16="http://schemas.microsoft.com/office/drawing/2014/main" id="{57A2FDFA-E074-50A2-CD28-713D4223F322}"/>
                </a:ext>
              </a:extLst>
            </p:cNvPr>
            <p:cNvSpPr/>
            <p:nvPr/>
          </p:nvSpPr>
          <p:spPr>
            <a:xfrm>
              <a:off x="2540719" y="2856536"/>
              <a:ext cx="1290218" cy="1194276"/>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grpSp>
          <p:nvGrpSpPr>
            <p:cNvPr id="21" name="Group 20">
              <a:extLst>
                <a:ext uri="{FF2B5EF4-FFF2-40B4-BE49-F238E27FC236}">
                  <a16:creationId xmlns:a16="http://schemas.microsoft.com/office/drawing/2014/main" id="{EA372156-E52E-0CBA-01CF-69C1705C5EA6}"/>
                </a:ext>
              </a:extLst>
            </p:cNvPr>
            <p:cNvGrpSpPr/>
            <p:nvPr/>
          </p:nvGrpSpPr>
          <p:grpSpPr>
            <a:xfrm>
              <a:off x="2592355" y="2962833"/>
              <a:ext cx="1191602" cy="1054986"/>
              <a:chOff x="2335858" y="3116908"/>
              <a:chExt cx="1191602" cy="1054986"/>
            </a:xfrm>
          </p:grpSpPr>
          <p:pic>
            <p:nvPicPr>
              <p:cNvPr id="27" name="Graphic 26" descr="DNA with solid fill">
                <a:extLst>
                  <a:ext uri="{FF2B5EF4-FFF2-40B4-BE49-F238E27FC236}">
                    <a16:creationId xmlns:a16="http://schemas.microsoft.com/office/drawing/2014/main" id="{7927A153-83DD-5B14-2534-853ED6E90B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457046">
                <a:off x="2482858" y="2969908"/>
                <a:ext cx="501656" cy="795656"/>
              </a:xfrm>
              <a:prstGeom prst="rect">
                <a:avLst/>
              </a:prstGeom>
            </p:spPr>
          </p:pic>
          <p:pic>
            <p:nvPicPr>
              <p:cNvPr id="28" name="Graphic 27" descr="DNA outline">
                <a:extLst>
                  <a:ext uri="{FF2B5EF4-FFF2-40B4-BE49-F238E27FC236}">
                    <a16:creationId xmlns:a16="http://schemas.microsoft.com/office/drawing/2014/main" id="{D5800BA2-EB4B-9156-C1F8-32E2FE0BDB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9485173">
                <a:off x="2491145" y="3658303"/>
                <a:ext cx="312621" cy="513591"/>
              </a:xfrm>
              <a:prstGeom prst="rect">
                <a:avLst/>
              </a:prstGeom>
            </p:spPr>
          </p:pic>
          <p:pic>
            <p:nvPicPr>
              <p:cNvPr id="29" name="Graphic 28" descr="DNA with solid fill">
                <a:extLst>
                  <a:ext uri="{FF2B5EF4-FFF2-40B4-BE49-F238E27FC236}">
                    <a16:creationId xmlns:a16="http://schemas.microsoft.com/office/drawing/2014/main" id="{4BB828C9-0428-4740-458E-1C4C1CF52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105172">
                <a:off x="2771873" y="3479440"/>
                <a:ext cx="315854" cy="500963"/>
              </a:xfrm>
              <a:prstGeom prst="rect">
                <a:avLst/>
              </a:prstGeom>
            </p:spPr>
          </p:pic>
          <p:pic>
            <p:nvPicPr>
              <p:cNvPr id="30" name="Graphic 29" descr="DNA outline">
                <a:extLst>
                  <a:ext uri="{FF2B5EF4-FFF2-40B4-BE49-F238E27FC236}">
                    <a16:creationId xmlns:a16="http://schemas.microsoft.com/office/drawing/2014/main" id="{C7055F55-032B-CB09-3761-057C2BD7B5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568341">
                <a:off x="3004773" y="3175988"/>
                <a:ext cx="522687" cy="858700"/>
              </a:xfrm>
              <a:prstGeom prst="rect">
                <a:avLst/>
              </a:prstGeom>
            </p:spPr>
          </p:pic>
        </p:grpSp>
        <p:grpSp>
          <p:nvGrpSpPr>
            <p:cNvPr id="22" name="Group 21">
              <a:extLst>
                <a:ext uri="{FF2B5EF4-FFF2-40B4-BE49-F238E27FC236}">
                  <a16:creationId xmlns:a16="http://schemas.microsoft.com/office/drawing/2014/main" id="{44219F33-EB06-FF28-25E1-2E4261F34FF2}"/>
                </a:ext>
              </a:extLst>
            </p:cNvPr>
            <p:cNvGrpSpPr/>
            <p:nvPr/>
          </p:nvGrpSpPr>
          <p:grpSpPr>
            <a:xfrm>
              <a:off x="1628243" y="3667326"/>
              <a:ext cx="673208" cy="640361"/>
              <a:chOff x="1145385" y="3256876"/>
              <a:chExt cx="673208" cy="640361"/>
            </a:xfrm>
          </p:grpSpPr>
          <p:sp>
            <p:nvSpPr>
              <p:cNvPr id="25" name="Oval 24">
                <a:extLst>
                  <a:ext uri="{FF2B5EF4-FFF2-40B4-BE49-F238E27FC236}">
                    <a16:creationId xmlns:a16="http://schemas.microsoft.com/office/drawing/2014/main" id="{F3DBD29A-D36A-E9E8-C2FA-F393CAC4867F}"/>
                  </a:ext>
                </a:extLst>
              </p:cNvPr>
              <p:cNvSpPr/>
              <p:nvPr/>
            </p:nvSpPr>
            <p:spPr>
              <a:xfrm>
                <a:off x="1145385" y="3256876"/>
                <a:ext cx="673208" cy="64036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pic>
            <p:nvPicPr>
              <p:cNvPr id="26" name="Picture 2" descr="Download Free WATER DROP PNG transparent background and clipart">
                <a:extLst>
                  <a:ext uri="{FF2B5EF4-FFF2-40B4-BE49-F238E27FC236}">
                    <a16:creationId xmlns:a16="http://schemas.microsoft.com/office/drawing/2014/main" id="{F04EF0C5-C0AB-EED1-D5CD-E32652F77E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78517" y="3276775"/>
                <a:ext cx="565952" cy="60556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3" name="Straight Connector 22">
              <a:extLst>
                <a:ext uri="{FF2B5EF4-FFF2-40B4-BE49-F238E27FC236}">
                  <a16:creationId xmlns:a16="http://schemas.microsoft.com/office/drawing/2014/main" id="{9C43E6B2-90A6-887A-9F12-ABFCBF47B3A2}"/>
                </a:ext>
              </a:extLst>
            </p:cNvPr>
            <p:cNvCxnSpPr>
              <a:cxnSpLocks/>
              <a:stCxn id="25" idx="1"/>
              <a:endCxn id="20" idx="1"/>
            </p:cNvCxnSpPr>
            <p:nvPr/>
          </p:nvCxnSpPr>
          <p:spPr>
            <a:xfrm flipV="1">
              <a:off x="1726832" y="3031434"/>
              <a:ext cx="1002835" cy="7296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FEDA329-EEFF-B005-A114-32736C47EA19}"/>
                </a:ext>
              </a:extLst>
            </p:cNvPr>
            <p:cNvCxnSpPr>
              <a:cxnSpLocks/>
              <a:stCxn id="25" idx="5"/>
              <a:endCxn id="20" idx="4"/>
            </p:cNvCxnSpPr>
            <p:nvPr/>
          </p:nvCxnSpPr>
          <p:spPr>
            <a:xfrm flipV="1">
              <a:off x="2202862" y="4050812"/>
              <a:ext cx="982966" cy="1630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2310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3A9CA1">
                <a:shade val="30000"/>
                <a:satMod val="115000"/>
              </a:srgbClr>
            </a:gs>
            <a:gs pos="50000">
              <a:srgbClr val="3A9CA1">
                <a:shade val="67500"/>
                <a:satMod val="115000"/>
              </a:srgbClr>
            </a:gs>
            <a:gs pos="100000">
              <a:srgbClr val="3A9CA1">
                <a:shade val="100000"/>
                <a:satMod val="115000"/>
              </a:srgbClr>
            </a:gs>
          </a:gsLst>
          <a:lin ang="5400000" scaled="1"/>
        </a:gradFill>
        <a:effectLst/>
      </p:bgPr>
    </p:bg>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EC0BF886-11BB-8A4D-9C85-782A33663AA8}"/>
              </a:ext>
            </a:extLst>
          </p:cNvPr>
          <p:cNvPicPr>
            <a:picLocks noChangeAspect="1"/>
          </p:cNvPicPr>
          <p:nvPr/>
        </p:nvPicPr>
        <p:blipFill>
          <a:blip r:embed="rId3"/>
          <a:stretch>
            <a:fillRect/>
          </a:stretch>
        </p:blipFill>
        <p:spPr>
          <a:xfrm>
            <a:off x="2827221" y="75062"/>
            <a:ext cx="3489557" cy="4993376"/>
          </a:xfrm>
          <a:prstGeom prst="rect">
            <a:avLst/>
          </a:prstGeom>
        </p:spPr>
      </p:pic>
    </p:spTree>
    <p:extLst>
      <p:ext uri="{BB962C8B-B14F-4D97-AF65-F5344CB8AC3E}">
        <p14:creationId xmlns:p14="http://schemas.microsoft.com/office/powerpoint/2010/main" val="2724415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5EAB-2953-9687-941C-FFD8171BA9E0}"/>
            </a:ext>
          </a:extLst>
        </p:cNvPr>
        <p:cNvGrpSpPr/>
        <p:nvPr/>
      </p:nvGrpSpPr>
      <p:grpSpPr>
        <a:xfrm>
          <a:off x="0" y="0"/>
          <a:ext cx="0" cy="0"/>
          <a:chOff x="0" y="0"/>
          <a:chExt cx="0" cy="0"/>
        </a:xfrm>
      </p:grpSpPr>
      <p:sp>
        <p:nvSpPr>
          <p:cNvPr id="15" name="Google Shape;202;p42">
            <a:extLst>
              <a:ext uri="{FF2B5EF4-FFF2-40B4-BE49-F238E27FC236}">
                <a16:creationId xmlns:a16="http://schemas.microsoft.com/office/drawing/2014/main" id="{28D2BCAF-A285-22A2-97E3-0588221CF17D}"/>
              </a:ext>
            </a:extLst>
          </p:cNvPr>
          <p:cNvSpPr txBox="1">
            <a:spLocks noGrp="1"/>
          </p:cNvSpPr>
          <p:nvPr>
            <p:ph type="title"/>
          </p:nvPr>
        </p:nvSpPr>
        <p:spPr>
          <a:xfrm>
            <a:off x="-989152" y="-53835"/>
            <a:ext cx="6208250" cy="572700"/>
          </a:xfrm>
          <a:prstGeom prst="rect">
            <a:avLst/>
          </a:prstGeom>
        </p:spPr>
        <p:txBody>
          <a:bodyPr spcFirstLastPara="1" wrap="square" lIns="91425" tIns="91425" rIns="91425" bIns="91425" anchor="t" anchorCtr="0">
            <a:noAutofit/>
          </a:bodyPr>
          <a:lstStyle/>
          <a:p>
            <a:pPr algn="ctr"/>
            <a:r>
              <a:rPr lang="en-GB" sz="2800" dirty="0">
                <a:solidFill>
                  <a:schemeClr val="bg1"/>
                </a:solidFill>
                <a:latin typeface="Aptos" panose="020B0004020202020204" pitchFamily="34" charset="0"/>
              </a:rPr>
              <a:t>Sampling Farm Locations </a:t>
            </a:r>
            <a:br>
              <a:rPr lang="en-GB" sz="2800">
                <a:solidFill>
                  <a:schemeClr val="bg1"/>
                </a:solidFill>
                <a:latin typeface="Aptos" panose="020B0004020202020204" pitchFamily="34" charset="0"/>
              </a:rPr>
            </a:br>
            <a:r>
              <a:rPr lang="en-GB" sz="2800" dirty="0">
                <a:solidFill>
                  <a:schemeClr val="bg1"/>
                </a:solidFill>
                <a:latin typeface="Aptos" panose="020B0004020202020204" pitchFamily="34" charset="0"/>
              </a:rPr>
              <a:t>(</a:t>
            </a:r>
            <a:r>
              <a:rPr lang="en-GB" sz="2800" i="1" dirty="0">
                <a:solidFill>
                  <a:schemeClr val="bg1"/>
                </a:solidFill>
                <a:latin typeface="Aptos" panose="020B0004020202020204" pitchFamily="34" charset="0"/>
              </a:rPr>
              <a:t>n</a:t>
            </a:r>
            <a:r>
              <a:rPr lang="en-GB" sz="2800" dirty="0">
                <a:solidFill>
                  <a:schemeClr val="bg1"/>
                </a:solidFill>
                <a:latin typeface="Aptos" panose="020B0004020202020204" pitchFamily="34" charset="0"/>
              </a:rPr>
              <a:t> = 11)</a:t>
            </a:r>
            <a:endParaRPr sz="2800" dirty="0">
              <a:solidFill>
                <a:schemeClr val="bg1"/>
              </a:solidFill>
              <a:latin typeface="Aptos" panose="020B0004020202020204" pitchFamily="34" charset="0"/>
            </a:endParaRPr>
          </a:p>
        </p:txBody>
      </p:sp>
      <p:sp>
        <p:nvSpPr>
          <p:cNvPr id="16" name="Google Shape;201;p42">
            <a:extLst>
              <a:ext uri="{FF2B5EF4-FFF2-40B4-BE49-F238E27FC236}">
                <a16:creationId xmlns:a16="http://schemas.microsoft.com/office/drawing/2014/main" id="{D2D39794-6B6D-A61B-3531-3D10C18EC995}"/>
              </a:ext>
            </a:extLst>
          </p:cNvPr>
          <p:cNvSpPr txBox="1">
            <a:spLocks/>
          </p:cNvSpPr>
          <p:nvPr/>
        </p:nvSpPr>
        <p:spPr>
          <a:xfrm>
            <a:off x="-665904" y="891681"/>
            <a:ext cx="4926754" cy="24262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hivo Black"/>
              <a:buNone/>
              <a:defRPr sz="2200" b="0" i="0" u="none" strike="noStrike" cap="none">
                <a:solidFill>
                  <a:schemeClr val="dk1"/>
                </a:solidFill>
                <a:latin typeface="Yeseva One"/>
                <a:ea typeface="Yeseva One"/>
                <a:cs typeface="Yeseva One"/>
                <a:sym typeface="Yeseva One"/>
              </a:defRPr>
            </a:lvl1pPr>
            <a:lvl2pPr marL="914400" marR="0" lvl="1"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2pPr>
            <a:lvl3pPr marL="1371600" marR="0" lvl="2"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3pPr>
            <a:lvl4pPr marL="1828800" marR="0" lvl="3"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4pPr>
            <a:lvl5pPr marL="2286000" marR="0" lvl="4"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5pPr>
            <a:lvl6pPr marL="2743200" marR="0" lvl="5"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6pPr>
            <a:lvl7pPr marL="3200400" marR="0" lvl="6"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7pPr>
            <a:lvl8pPr marL="3657600" marR="0" lvl="7"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8pPr>
            <a:lvl9pPr marL="4114800" marR="0" lvl="8"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9pPr>
          </a:lstStyle>
          <a:p>
            <a:pPr marL="628668" lvl="1" indent="-171454">
              <a:buClr>
                <a:srgbClr val="434343"/>
              </a:buClr>
              <a:buSzPts val="1100"/>
              <a:buFontTx/>
              <a:buChar char="-"/>
            </a:pPr>
            <a:r>
              <a:rPr lang="en-GB" sz="1600" b="1">
                <a:solidFill>
                  <a:schemeClr val="bg1"/>
                </a:solidFill>
                <a:latin typeface="Aptos" panose="020B0004020202020204" pitchFamily="34" charset="0"/>
              </a:rPr>
              <a:t>Norway</a:t>
            </a:r>
            <a:r>
              <a:rPr lang="en-GB" sz="1600">
                <a:solidFill>
                  <a:schemeClr val="bg1"/>
                </a:solidFill>
                <a:latin typeface="Aptos" panose="020B0004020202020204" pitchFamily="34" charset="0"/>
              </a:rPr>
              <a:t>: </a:t>
            </a:r>
          </a:p>
          <a:p>
            <a:pPr marL="1543091" lvl="3" indent="-171454">
              <a:buClr>
                <a:srgbClr val="434343"/>
              </a:buClr>
              <a:buSzPts val="1100"/>
              <a:buFontTx/>
              <a:buChar char="-"/>
            </a:pPr>
            <a:r>
              <a:rPr lang="en-GB" sz="1600">
                <a:solidFill>
                  <a:schemeClr val="bg1"/>
                </a:solidFill>
                <a:latin typeface="Aptos" panose="020B0004020202020204" pitchFamily="34" charset="0"/>
              </a:rPr>
              <a:t>Seaweed Solutions / NTNU x 2</a:t>
            </a:r>
          </a:p>
          <a:p>
            <a:pPr marL="628668" lvl="1" indent="-171454">
              <a:buClr>
                <a:srgbClr val="434343"/>
              </a:buClr>
              <a:buSzPts val="1100"/>
              <a:buFontTx/>
              <a:buChar char="-"/>
            </a:pPr>
            <a:r>
              <a:rPr lang="en-GB" sz="1600" b="1">
                <a:solidFill>
                  <a:schemeClr val="bg1"/>
                </a:solidFill>
                <a:latin typeface="Aptos" panose="020B0004020202020204" pitchFamily="34" charset="0"/>
              </a:rPr>
              <a:t>Sweden</a:t>
            </a:r>
            <a:r>
              <a:rPr lang="en-GB" sz="1600">
                <a:solidFill>
                  <a:schemeClr val="bg1"/>
                </a:solidFill>
                <a:latin typeface="Aptos" panose="020B0004020202020204" pitchFamily="34" charset="0"/>
              </a:rPr>
              <a:t>: </a:t>
            </a:r>
          </a:p>
          <a:p>
            <a:pPr marL="1371637" lvl="3" indent="0">
              <a:buClr>
                <a:srgbClr val="434343"/>
              </a:buClr>
              <a:buSzPts val="1100"/>
            </a:pPr>
            <a:r>
              <a:rPr lang="en-GB" sz="1600">
                <a:solidFill>
                  <a:schemeClr val="bg1"/>
                </a:solidFill>
                <a:latin typeface="Aptos" panose="020B0004020202020204" pitchFamily="34" charset="0"/>
              </a:rPr>
              <a:t>- </a:t>
            </a:r>
            <a:r>
              <a:rPr lang="en-GB" sz="1600" err="1">
                <a:solidFill>
                  <a:schemeClr val="bg1"/>
                </a:solidFill>
                <a:latin typeface="Aptos" panose="020B0004020202020204" pitchFamily="34" charset="0"/>
              </a:rPr>
              <a:t>Koastal</a:t>
            </a:r>
            <a:endParaRPr lang="en-GB" sz="1600">
              <a:solidFill>
                <a:schemeClr val="bg1"/>
              </a:solidFill>
              <a:latin typeface="Aptos" panose="020B0004020202020204" pitchFamily="34" charset="0"/>
            </a:endParaRPr>
          </a:p>
          <a:p>
            <a:pPr marL="628668" lvl="1" indent="-171454">
              <a:buClr>
                <a:srgbClr val="434343"/>
              </a:buClr>
              <a:buSzPts val="1100"/>
              <a:buFontTx/>
              <a:buChar char="-"/>
            </a:pPr>
            <a:r>
              <a:rPr lang="en-GB" sz="1600" b="1">
                <a:solidFill>
                  <a:schemeClr val="bg1"/>
                </a:solidFill>
                <a:latin typeface="Aptos" panose="020B0004020202020204" pitchFamily="34" charset="0"/>
              </a:rPr>
              <a:t>Scotland</a:t>
            </a:r>
            <a:r>
              <a:rPr lang="en-GB" sz="1600">
                <a:solidFill>
                  <a:schemeClr val="bg1"/>
                </a:solidFill>
                <a:latin typeface="Aptos" panose="020B0004020202020204" pitchFamily="34" charset="0"/>
              </a:rPr>
              <a:t>: </a:t>
            </a:r>
          </a:p>
          <a:p>
            <a:pPr marL="1543091" lvl="3" indent="-171454">
              <a:buClr>
                <a:srgbClr val="434343"/>
              </a:buClr>
              <a:buSzPts val="1100"/>
              <a:buFontTx/>
              <a:buChar char="-"/>
            </a:pPr>
            <a:r>
              <a:rPr lang="en-GB" sz="1600" err="1">
                <a:solidFill>
                  <a:schemeClr val="bg1"/>
                </a:solidFill>
                <a:latin typeface="Aptos" panose="020B0004020202020204" pitchFamily="34" charset="0"/>
              </a:rPr>
              <a:t>Kilchoan</a:t>
            </a:r>
            <a:r>
              <a:rPr lang="en-GB" sz="1600">
                <a:solidFill>
                  <a:schemeClr val="bg1"/>
                </a:solidFill>
                <a:latin typeface="Aptos" panose="020B0004020202020204" pitchFamily="34" charset="0"/>
              </a:rPr>
              <a:t> Crown Estate</a:t>
            </a:r>
          </a:p>
          <a:p>
            <a:pPr marL="1543091" lvl="3" indent="-171454">
              <a:buClr>
                <a:srgbClr val="434343"/>
              </a:buClr>
              <a:buSzPts val="1100"/>
              <a:buFontTx/>
              <a:buChar char="-"/>
            </a:pPr>
            <a:r>
              <a:rPr lang="en-GB" sz="1600">
                <a:solidFill>
                  <a:schemeClr val="bg1"/>
                </a:solidFill>
                <a:latin typeface="Aptos" panose="020B0004020202020204" pitchFamily="34" charset="0"/>
              </a:rPr>
              <a:t>Atlantic Mariculture</a:t>
            </a:r>
          </a:p>
          <a:p>
            <a:pPr marL="1543091" lvl="3" indent="-171454">
              <a:buClr>
                <a:srgbClr val="434343"/>
              </a:buClr>
              <a:buSzPts val="1100"/>
              <a:buFontTx/>
              <a:buChar char="-"/>
            </a:pPr>
            <a:r>
              <a:rPr lang="en-GB" sz="1600">
                <a:solidFill>
                  <a:schemeClr val="bg1"/>
                </a:solidFill>
                <a:latin typeface="Aptos" panose="020B0004020202020204" pitchFamily="34" charset="0"/>
              </a:rPr>
              <a:t>Scottish </a:t>
            </a:r>
            <a:r>
              <a:rPr lang="en-GB" sz="1600" err="1">
                <a:solidFill>
                  <a:schemeClr val="bg1"/>
                </a:solidFill>
                <a:latin typeface="Aptos" panose="020B0004020202020204" pitchFamily="34" charset="0"/>
              </a:rPr>
              <a:t>Assosciation</a:t>
            </a:r>
            <a:r>
              <a:rPr lang="en-GB" sz="1600">
                <a:solidFill>
                  <a:schemeClr val="bg1"/>
                </a:solidFill>
                <a:latin typeface="Aptos" panose="020B0004020202020204" pitchFamily="34" charset="0"/>
              </a:rPr>
              <a:t> of Marine Science (SAMS)</a:t>
            </a:r>
          </a:p>
          <a:p>
            <a:pPr marL="1543091" lvl="3" indent="-171454">
              <a:buClr>
                <a:srgbClr val="434343"/>
              </a:buClr>
              <a:buSzPts val="1100"/>
              <a:buFontTx/>
              <a:buChar char="-"/>
            </a:pPr>
            <a:r>
              <a:rPr lang="en-GB" sz="1600">
                <a:solidFill>
                  <a:schemeClr val="bg1"/>
                </a:solidFill>
                <a:latin typeface="Aptos" panose="020B0004020202020204" pitchFamily="34" charset="0"/>
              </a:rPr>
              <a:t>Southwest Mull and Iona Development</a:t>
            </a:r>
          </a:p>
          <a:p>
            <a:pPr marL="628668" lvl="1" indent="-171454">
              <a:buClr>
                <a:srgbClr val="434343"/>
              </a:buClr>
              <a:buSzPts val="1100"/>
              <a:buFontTx/>
              <a:buChar char="-"/>
            </a:pPr>
            <a:r>
              <a:rPr lang="en-GB" sz="1600" b="1">
                <a:solidFill>
                  <a:schemeClr val="bg1"/>
                </a:solidFill>
                <a:latin typeface="Aptos" panose="020B0004020202020204" pitchFamily="34" charset="0"/>
              </a:rPr>
              <a:t>England</a:t>
            </a:r>
            <a:r>
              <a:rPr lang="en-GB" sz="1600">
                <a:solidFill>
                  <a:schemeClr val="bg1"/>
                </a:solidFill>
                <a:latin typeface="Aptos" panose="020B0004020202020204" pitchFamily="34" charset="0"/>
              </a:rPr>
              <a:t>: </a:t>
            </a:r>
          </a:p>
          <a:p>
            <a:pPr marL="1543091" lvl="3" indent="-171454">
              <a:buClr>
                <a:srgbClr val="434343"/>
              </a:buClr>
              <a:buSzPts val="1100"/>
              <a:buFontTx/>
              <a:buChar char="-"/>
            </a:pPr>
            <a:r>
              <a:rPr lang="en-GB" sz="1600" err="1">
                <a:solidFill>
                  <a:schemeClr val="bg1"/>
                </a:solidFill>
                <a:latin typeface="Aptos" panose="020B0004020202020204" pitchFamily="34" charset="0"/>
              </a:rPr>
              <a:t>Algapelago</a:t>
            </a:r>
            <a:endParaRPr lang="en-GB" sz="1600">
              <a:solidFill>
                <a:schemeClr val="bg1"/>
              </a:solidFill>
              <a:latin typeface="Aptos" panose="020B0004020202020204" pitchFamily="34" charset="0"/>
            </a:endParaRPr>
          </a:p>
          <a:p>
            <a:pPr marL="1543091" lvl="3" indent="-171454">
              <a:buClr>
                <a:srgbClr val="434343"/>
              </a:buClr>
              <a:buSzPts val="1100"/>
              <a:buFontTx/>
              <a:buChar char="-"/>
            </a:pPr>
            <a:r>
              <a:rPr lang="en-GB" sz="1600">
                <a:solidFill>
                  <a:schemeClr val="bg1"/>
                </a:solidFill>
                <a:latin typeface="Aptos" panose="020B0004020202020204" pitchFamily="34" charset="0"/>
              </a:rPr>
              <a:t>Jurassic Sea Farms</a:t>
            </a:r>
          </a:p>
          <a:p>
            <a:pPr marL="1543091" lvl="3" indent="-171454">
              <a:buClr>
                <a:srgbClr val="434343"/>
              </a:buClr>
              <a:buSzPts val="1100"/>
              <a:buFontTx/>
              <a:buChar char="-"/>
            </a:pPr>
            <a:r>
              <a:rPr lang="en-GB" sz="1600">
                <a:solidFill>
                  <a:schemeClr val="bg1"/>
                </a:solidFill>
                <a:latin typeface="Aptos" panose="020B0004020202020204" pitchFamily="34" charset="0"/>
              </a:rPr>
              <a:t> Cornish Seaweed x 2</a:t>
            </a:r>
          </a:p>
          <a:p>
            <a:pPr marL="457212" lvl="1" indent="0">
              <a:buClr>
                <a:srgbClr val="434343"/>
              </a:buClr>
              <a:buSzPts val="1100"/>
            </a:pPr>
            <a:endParaRPr lang="en-GB" sz="1800">
              <a:solidFill>
                <a:schemeClr val="bg1"/>
              </a:solidFill>
              <a:latin typeface="Aptos" panose="020B0004020202020204" pitchFamily="34" charset="0"/>
            </a:endParaRPr>
          </a:p>
          <a:p>
            <a:pPr marL="1085880" lvl="2" indent="-171454">
              <a:buClr>
                <a:srgbClr val="434343"/>
              </a:buClr>
              <a:buSzPts val="1100"/>
              <a:buFontTx/>
              <a:buChar char="-"/>
            </a:pPr>
            <a:endParaRPr lang="en-GB" sz="1800">
              <a:solidFill>
                <a:schemeClr val="bg1"/>
              </a:solidFill>
              <a:latin typeface="Aptos" panose="020B0004020202020204" pitchFamily="34" charset="0"/>
            </a:endParaRPr>
          </a:p>
          <a:p>
            <a:pPr marL="628668" lvl="1" indent="-171454">
              <a:buClr>
                <a:srgbClr val="434343"/>
              </a:buClr>
              <a:buSzPts val="1100"/>
              <a:buFontTx/>
              <a:buChar char="-"/>
            </a:pPr>
            <a:endParaRPr lang="en-GB" sz="1800">
              <a:solidFill>
                <a:schemeClr val="bg1"/>
              </a:solidFill>
              <a:latin typeface="Aptos" panose="020B0004020202020204" pitchFamily="34" charset="0"/>
            </a:endParaRPr>
          </a:p>
        </p:txBody>
      </p:sp>
      <p:pic>
        <p:nvPicPr>
          <p:cNvPr id="7" name="Picture 6">
            <a:extLst>
              <a:ext uri="{FF2B5EF4-FFF2-40B4-BE49-F238E27FC236}">
                <a16:creationId xmlns:a16="http://schemas.microsoft.com/office/drawing/2014/main" id="{1243AEFA-F933-47D8-CF1A-422802B5E7EA}"/>
              </a:ext>
            </a:extLst>
          </p:cNvPr>
          <p:cNvPicPr>
            <a:picLocks noChangeAspect="1"/>
          </p:cNvPicPr>
          <p:nvPr/>
        </p:nvPicPr>
        <p:blipFill>
          <a:blip r:embed="rId3"/>
          <a:stretch>
            <a:fillRect/>
          </a:stretch>
        </p:blipFill>
        <p:spPr>
          <a:xfrm>
            <a:off x="4175410" y="1"/>
            <a:ext cx="4968595" cy="5143500"/>
          </a:xfrm>
          <a:prstGeom prst="rect">
            <a:avLst/>
          </a:prstGeom>
        </p:spPr>
      </p:pic>
      <p:sp>
        <p:nvSpPr>
          <p:cNvPr id="2" name="TextBox 1">
            <a:extLst>
              <a:ext uri="{FF2B5EF4-FFF2-40B4-BE49-F238E27FC236}">
                <a16:creationId xmlns:a16="http://schemas.microsoft.com/office/drawing/2014/main" id="{F533DBEB-C4C4-D849-82CE-2BA9108BC7B4}"/>
              </a:ext>
            </a:extLst>
          </p:cNvPr>
          <p:cNvSpPr txBox="1"/>
          <p:nvPr/>
        </p:nvSpPr>
        <p:spPr>
          <a:xfrm>
            <a:off x="6823545" y="4420574"/>
            <a:ext cx="2320460" cy="738664"/>
          </a:xfrm>
          <a:prstGeom prst="rect">
            <a:avLst/>
          </a:prstGeom>
          <a:solidFill>
            <a:schemeClr val="bg2">
              <a:lumMod val="40000"/>
              <a:lumOff val="60000"/>
              <a:shade val="30000"/>
              <a:satMod val="11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rtlCol="0" anchor="t">
            <a:spAutoFit/>
          </a:bodyPr>
          <a:lstStyle/>
          <a:p>
            <a:r>
              <a:rPr lang="en-GB" dirty="0">
                <a:solidFill>
                  <a:schemeClr val="bg1"/>
                </a:solidFill>
              </a:rPr>
              <a:t>Sampling frequency:</a:t>
            </a:r>
          </a:p>
          <a:p>
            <a:r>
              <a:rPr lang="en-GB" dirty="0">
                <a:solidFill>
                  <a:schemeClr val="bg1"/>
                </a:solidFill>
              </a:rPr>
              <a:t>Nov – Feb: monthly</a:t>
            </a:r>
            <a:endParaRPr lang="en-GB" dirty="0">
              <a:solidFill>
                <a:schemeClr val="bg1"/>
              </a:solidFill>
              <a:cs typeface="Arial"/>
            </a:endParaRPr>
          </a:p>
          <a:p>
            <a:r>
              <a:rPr lang="en-GB" dirty="0">
                <a:solidFill>
                  <a:schemeClr val="bg1"/>
                </a:solidFill>
              </a:rPr>
              <a:t>March – August: bimonthly</a:t>
            </a:r>
            <a:endParaRPr lang="en-GB" dirty="0">
              <a:solidFill>
                <a:schemeClr val="bg1"/>
              </a:solidFill>
              <a:cs typeface="Arial"/>
            </a:endParaRPr>
          </a:p>
        </p:txBody>
      </p:sp>
      <p:pic>
        <p:nvPicPr>
          <p:cNvPr id="3" name="Picture 42" descr="Text&#10;&#10;Description automatically generated">
            <a:extLst>
              <a:ext uri="{FF2B5EF4-FFF2-40B4-BE49-F238E27FC236}">
                <a16:creationId xmlns:a16="http://schemas.microsoft.com/office/drawing/2014/main" id="{45C72F42-6849-60A4-0BC6-938BF810C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3" y="4825220"/>
            <a:ext cx="1072931" cy="31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914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4B67C-1DEE-E56E-715F-8312D82C7CF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114F96D-719A-6CAC-30C4-A66743795B13}"/>
              </a:ext>
            </a:extLst>
          </p:cNvPr>
          <p:cNvSpPr txBox="1"/>
          <p:nvPr/>
        </p:nvSpPr>
        <p:spPr>
          <a:xfrm>
            <a:off x="340273" y="432704"/>
            <a:ext cx="6085648" cy="1538883"/>
          </a:xfrm>
          <a:prstGeom prst="rect">
            <a:avLst/>
          </a:prstGeom>
          <a:noFill/>
        </p:spPr>
        <p:txBody>
          <a:bodyPr wrap="square" lIns="91440" tIns="45720" rIns="91440" bIns="45720" anchor="t">
            <a:spAutoFit/>
          </a:bodyPr>
          <a:lstStyle/>
          <a:p>
            <a:pPr lvl="3">
              <a:buClr>
                <a:srgbClr val="434343"/>
              </a:buClr>
              <a:buSzPts val="1100"/>
            </a:pPr>
            <a:r>
              <a:rPr lang="en-GB" sz="2000" dirty="0">
                <a:solidFill>
                  <a:schemeClr val="bg1"/>
                </a:solidFill>
                <a:latin typeface="Aptos"/>
              </a:rPr>
              <a:t>Calum Young </a:t>
            </a:r>
          </a:p>
          <a:p>
            <a:pPr lvl="3">
              <a:buClr>
                <a:srgbClr val="434343"/>
              </a:buClr>
              <a:buSzPts val="1100"/>
            </a:pPr>
            <a:endParaRPr lang="en-GB" sz="2000" dirty="0">
              <a:solidFill>
                <a:schemeClr val="bg1"/>
              </a:solidFill>
              <a:latin typeface="Aptos"/>
            </a:endParaRPr>
          </a:p>
          <a:p>
            <a:pPr marL="285759" indent="-285759">
              <a:buClr>
                <a:srgbClr val="434343"/>
              </a:buClr>
              <a:buSzPts val="1100"/>
              <a:buFont typeface="Arial" panose="020B0604020202020204" pitchFamily="34" charset="0"/>
              <a:buChar char="•"/>
            </a:pPr>
            <a:r>
              <a:rPr lang="en-GB" sz="1800" dirty="0">
                <a:solidFill>
                  <a:schemeClr val="bg1"/>
                </a:solidFill>
                <a:latin typeface="Aptos"/>
              </a:rPr>
              <a:t>BSc (Hons) Freshwater and Marine Biology –  </a:t>
            </a:r>
            <a:r>
              <a:rPr lang="en-GB" sz="1800" dirty="0" err="1">
                <a:solidFill>
                  <a:schemeClr val="bg1"/>
                </a:solidFill>
                <a:latin typeface="Aptos"/>
              </a:rPr>
              <a:t>UoG</a:t>
            </a:r>
            <a:endParaRPr lang="en-GB" sz="1800" dirty="0">
              <a:solidFill>
                <a:schemeClr val="bg1"/>
              </a:solidFill>
              <a:latin typeface="Aptos"/>
            </a:endParaRPr>
          </a:p>
          <a:p>
            <a:pPr marL="285759" indent="-285759">
              <a:buClr>
                <a:srgbClr val="434343"/>
              </a:buClr>
              <a:buSzPts val="1100"/>
              <a:buFont typeface="Arial" panose="020B0604020202020204" pitchFamily="34" charset="0"/>
              <a:buChar char="•"/>
            </a:pPr>
            <a:r>
              <a:rPr lang="en-GB" sz="1800" dirty="0">
                <a:solidFill>
                  <a:schemeClr val="bg1"/>
                </a:solidFill>
                <a:latin typeface="Aptos"/>
              </a:rPr>
              <a:t>MSc Marine Biology – Stockholm University </a:t>
            </a:r>
          </a:p>
          <a:p>
            <a:pPr marL="285759" indent="-285759">
              <a:buClr>
                <a:srgbClr val="434343"/>
              </a:buClr>
              <a:buSzPts val="1100"/>
              <a:buFont typeface="Arial" panose="020B0604020202020204" pitchFamily="34" charset="0"/>
              <a:buChar char="•"/>
            </a:pPr>
            <a:r>
              <a:rPr lang="en-GB" sz="1800" dirty="0">
                <a:solidFill>
                  <a:schemeClr val="bg1"/>
                </a:solidFill>
                <a:latin typeface="Aptos"/>
              </a:rPr>
              <a:t>PhD Marine Ecology – </a:t>
            </a:r>
            <a:r>
              <a:rPr lang="en-GB" sz="1800" dirty="0" err="1">
                <a:solidFill>
                  <a:schemeClr val="bg1"/>
                </a:solidFill>
                <a:latin typeface="Aptos"/>
              </a:rPr>
              <a:t>UoG</a:t>
            </a:r>
            <a:r>
              <a:rPr lang="en-GB" sz="1800" dirty="0">
                <a:solidFill>
                  <a:schemeClr val="bg1"/>
                </a:solidFill>
                <a:latin typeface="Aptos"/>
              </a:rPr>
              <a:t> (Started November 2024</a:t>
            </a:r>
            <a:r>
              <a:rPr lang="en-GB" sz="1600" dirty="0">
                <a:solidFill>
                  <a:schemeClr val="bg1"/>
                </a:solidFill>
                <a:latin typeface="Aptos"/>
              </a:rPr>
              <a:t>)</a:t>
            </a:r>
          </a:p>
        </p:txBody>
      </p:sp>
      <p:pic>
        <p:nvPicPr>
          <p:cNvPr id="17" name="Picture 16" descr="A group of people standing on a boat&#10;&#10;AI-generated content may be incorrect.">
            <a:extLst>
              <a:ext uri="{FF2B5EF4-FFF2-40B4-BE49-F238E27FC236}">
                <a16:creationId xmlns:a16="http://schemas.microsoft.com/office/drawing/2014/main" id="{51A56667-C802-B657-5609-D94584537243}"/>
              </a:ext>
            </a:extLst>
          </p:cNvPr>
          <p:cNvPicPr>
            <a:picLocks noChangeAspect="1"/>
          </p:cNvPicPr>
          <p:nvPr/>
        </p:nvPicPr>
        <p:blipFill>
          <a:blip r:embed="rId3"/>
          <a:stretch>
            <a:fillRect/>
          </a:stretch>
        </p:blipFill>
        <p:spPr>
          <a:xfrm>
            <a:off x="6687439" y="367078"/>
            <a:ext cx="1813523" cy="2011957"/>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7309D11D-E2D9-77AD-8632-25A0D01D3DE4}"/>
              </a:ext>
            </a:extLst>
          </p:cNvPr>
          <p:cNvPicPr>
            <a:picLocks noChangeAspect="1"/>
          </p:cNvPicPr>
          <p:nvPr/>
        </p:nvPicPr>
        <p:blipFill>
          <a:blip r:embed="rId4"/>
          <a:stretch>
            <a:fillRect/>
          </a:stretch>
        </p:blipFill>
        <p:spPr>
          <a:xfrm>
            <a:off x="448117" y="3082990"/>
            <a:ext cx="1662689" cy="554230"/>
          </a:xfrm>
          <a:prstGeom prst="rect">
            <a:avLst/>
          </a:prstGeom>
        </p:spPr>
      </p:pic>
      <p:sp>
        <p:nvSpPr>
          <p:cNvPr id="20" name="TextBox 19">
            <a:extLst>
              <a:ext uri="{FF2B5EF4-FFF2-40B4-BE49-F238E27FC236}">
                <a16:creationId xmlns:a16="http://schemas.microsoft.com/office/drawing/2014/main" id="{6E6BE924-1B7E-897A-3E21-1B7A21B7AC01}"/>
              </a:ext>
            </a:extLst>
          </p:cNvPr>
          <p:cNvSpPr txBox="1"/>
          <p:nvPr/>
        </p:nvSpPr>
        <p:spPr>
          <a:xfrm>
            <a:off x="655514" y="3687338"/>
            <a:ext cx="1372566" cy="307777"/>
          </a:xfrm>
          <a:prstGeom prst="rect">
            <a:avLst/>
          </a:prstGeom>
          <a:noFill/>
        </p:spPr>
        <p:txBody>
          <a:bodyPr wrap="square" rtlCol="0">
            <a:spAutoFit/>
          </a:bodyPr>
          <a:lstStyle/>
          <a:p>
            <a:r>
              <a:rPr lang="en-GB" dirty="0">
                <a:solidFill>
                  <a:schemeClr val="bg1"/>
                </a:solidFill>
                <a:latin typeface="Aptos" panose="020B0004020202020204" pitchFamily="34" charset="0"/>
              </a:rPr>
              <a:t>2013 - 2017</a:t>
            </a:r>
          </a:p>
        </p:txBody>
      </p:sp>
      <p:pic>
        <p:nvPicPr>
          <p:cNvPr id="1030" name="Picture 6" descr="Stockholm University">
            <a:extLst>
              <a:ext uri="{FF2B5EF4-FFF2-40B4-BE49-F238E27FC236}">
                <a16:creationId xmlns:a16="http://schemas.microsoft.com/office/drawing/2014/main" id="{6EAF0F22-6D98-834B-CE80-5EE07CBF0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3532" y="3087204"/>
            <a:ext cx="1591948" cy="6385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3DC01E0-F302-4F28-3B9C-C48ED16B85F9}"/>
              </a:ext>
            </a:extLst>
          </p:cNvPr>
          <p:cNvPicPr>
            <a:picLocks noChangeAspect="1"/>
          </p:cNvPicPr>
          <p:nvPr/>
        </p:nvPicPr>
        <p:blipFill>
          <a:blip r:embed="rId4"/>
          <a:stretch>
            <a:fillRect/>
          </a:stretch>
        </p:blipFill>
        <p:spPr>
          <a:xfrm>
            <a:off x="6343858" y="3085336"/>
            <a:ext cx="1662689" cy="554230"/>
          </a:xfrm>
          <a:prstGeom prst="rect">
            <a:avLst/>
          </a:prstGeom>
        </p:spPr>
      </p:pic>
      <p:sp>
        <p:nvSpPr>
          <p:cNvPr id="24" name="TextBox 23">
            <a:extLst>
              <a:ext uri="{FF2B5EF4-FFF2-40B4-BE49-F238E27FC236}">
                <a16:creationId xmlns:a16="http://schemas.microsoft.com/office/drawing/2014/main" id="{24B3C071-2130-EB17-C0C2-4E50D674A830}"/>
              </a:ext>
            </a:extLst>
          </p:cNvPr>
          <p:cNvSpPr txBox="1"/>
          <p:nvPr/>
        </p:nvSpPr>
        <p:spPr>
          <a:xfrm>
            <a:off x="3375361" y="3748850"/>
            <a:ext cx="1372566" cy="307777"/>
          </a:xfrm>
          <a:prstGeom prst="rect">
            <a:avLst/>
          </a:prstGeom>
          <a:noFill/>
        </p:spPr>
        <p:txBody>
          <a:bodyPr wrap="square" rtlCol="0">
            <a:spAutoFit/>
          </a:bodyPr>
          <a:lstStyle/>
          <a:p>
            <a:r>
              <a:rPr lang="en-GB" dirty="0">
                <a:solidFill>
                  <a:schemeClr val="bg1"/>
                </a:solidFill>
                <a:latin typeface="Aptos" panose="020B0004020202020204" pitchFamily="34" charset="0"/>
              </a:rPr>
              <a:t>2018 - 2021</a:t>
            </a:r>
          </a:p>
        </p:txBody>
      </p:sp>
      <p:sp>
        <p:nvSpPr>
          <p:cNvPr id="25" name="TextBox 24">
            <a:extLst>
              <a:ext uri="{FF2B5EF4-FFF2-40B4-BE49-F238E27FC236}">
                <a16:creationId xmlns:a16="http://schemas.microsoft.com/office/drawing/2014/main" id="{98628CB0-BED8-4A5A-339A-CAD75F388189}"/>
              </a:ext>
            </a:extLst>
          </p:cNvPr>
          <p:cNvSpPr txBox="1"/>
          <p:nvPr/>
        </p:nvSpPr>
        <p:spPr>
          <a:xfrm>
            <a:off x="6821882" y="3687338"/>
            <a:ext cx="1372566" cy="307777"/>
          </a:xfrm>
          <a:prstGeom prst="rect">
            <a:avLst/>
          </a:prstGeom>
          <a:noFill/>
        </p:spPr>
        <p:txBody>
          <a:bodyPr wrap="square" rtlCol="0">
            <a:spAutoFit/>
          </a:bodyPr>
          <a:lstStyle/>
          <a:p>
            <a:r>
              <a:rPr lang="en-GB" dirty="0">
                <a:solidFill>
                  <a:schemeClr val="bg1"/>
                </a:solidFill>
                <a:latin typeface="Aptos" panose="020B0004020202020204" pitchFamily="34" charset="0"/>
              </a:rPr>
              <a:t>2024 - </a:t>
            </a:r>
          </a:p>
        </p:txBody>
      </p:sp>
      <p:cxnSp>
        <p:nvCxnSpPr>
          <p:cNvPr id="27" name="Straight Arrow Connector 26">
            <a:extLst>
              <a:ext uri="{FF2B5EF4-FFF2-40B4-BE49-F238E27FC236}">
                <a16:creationId xmlns:a16="http://schemas.microsoft.com/office/drawing/2014/main" id="{47FA436E-1BB4-DC7C-83D0-7DB036C949CC}"/>
              </a:ext>
            </a:extLst>
          </p:cNvPr>
          <p:cNvCxnSpPr/>
          <p:nvPr/>
        </p:nvCxnSpPr>
        <p:spPr>
          <a:xfrm>
            <a:off x="2332549" y="3455228"/>
            <a:ext cx="539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825534-F1F9-879E-56FB-EC233645381A}"/>
              </a:ext>
            </a:extLst>
          </p:cNvPr>
          <p:cNvCxnSpPr>
            <a:cxnSpLocks/>
          </p:cNvCxnSpPr>
          <p:nvPr/>
        </p:nvCxnSpPr>
        <p:spPr>
          <a:xfrm>
            <a:off x="4888077" y="3455228"/>
            <a:ext cx="1317333" cy="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Orkney Shellfish Hatchery">
            <a:extLst>
              <a:ext uri="{FF2B5EF4-FFF2-40B4-BE49-F238E27FC236}">
                <a16:creationId xmlns:a16="http://schemas.microsoft.com/office/drawing/2014/main" id="{38013661-A0CD-2EEB-99F5-BBA647C6F20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721" b="18565"/>
          <a:stretch/>
        </p:blipFill>
        <p:spPr bwMode="auto">
          <a:xfrm>
            <a:off x="4779801" y="2213442"/>
            <a:ext cx="1372565" cy="709804"/>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88109EDD-29D0-6787-C920-E081C81D389F}"/>
              </a:ext>
            </a:extLst>
          </p:cNvPr>
          <p:cNvCxnSpPr>
            <a:cxnSpLocks/>
          </p:cNvCxnSpPr>
          <p:nvPr/>
        </p:nvCxnSpPr>
        <p:spPr>
          <a:xfrm flipV="1">
            <a:off x="5096318" y="2954464"/>
            <a:ext cx="0" cy="476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Cyprus Turtles">
            <a:extLst>
              <a:ext uri="{FF2B5EF4-FFF2-40B4-BE49-F238E27FC236}">
                <a16:creationId xmlns:a16="http://schemas.microsoft.com/office/drawing/2014/main" id="{F2DA7D7A-E3E7-F963-8E2F-AFC8B664AE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349" b="9220"/>
          <a:stretch/>
        </p:blipFill>
        <p:spPr bwMode="auto">
          <a:xfrm>
            <a:off x="5525526" y="4062947"/>
            <a:ext cx="1359769" cy="10528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E9E5D8AD-29CD-A7B1-1953-39B0DD7601C6}"/>
              </a:ext>
            </a:extLst>
          </p:cNvPr>
          <p:cNvCxnSpPr>
            <a:cxnSpLocks/>
          </p:cNvCxnSpPr>
          <p:nvPr/>
        </p:nvCxnSpPr>
        <p:spPr>
          <a:xfrm>
            <a:off x="5784901" y="3486447"/>
            <a:ext cx="0" cy="41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2323368-F721-E075-A0FE-6E4C961CED60}"/>
              </a:ext>
            </a:extLst>
          </p:cNvPr>
          <p:cNvSpPr txBox="1"/>
          <p:nvPr/>
        </p:nvSpPr>
        <p:spPr>
          <a:xfrm>
            <a:off x="7175202" y="2374573"/>
            <a:ext cx="1372566" cy="307777"/>
          </a:xfrm>
          <a:prstGeom prst="rect">
            <a:avLst/>
          </a:prstGeom>
          <a:noFill/>
        </p:spPr>
        <p:txBody>
          <a:bodyPr wrap="square" rtlCol="0">
            <a:spAutoFit/>
          </a:bodyPr>
          <a:lstStyle/>
          <a:p>
            <a:r>
              <a:rPr lang="en-GB" dirty="0">
                <a:solidFill>
                  <a:schemeClr val="bg1"/>
                </a:solidFill>
                <a:latin typeface="Aptos" panose="020B0004020202020204" pitchFamily="34" charset="0"/>
              </a:rPr>
              <a:t>ca. 2016 </a:t>
            </a:r>
          </a:p>
        </p:txBody>
      </p:sp>
      <p:cxnSp>
        <p:nvCxnSpPr>
          <p:cNvPr id="4" name="Straight Arrow Connector 3">
            <a:extLst>
              <a:ext uri="{FF2B5EF4-FFF2-40B4-BE49-F238E27FC236}">
                <a16:creationId xmlns:a16="http://schemas.microsoft.com/office/drawing/2014/main" id="{94D25E85-021C-1235-80AF-19CAA5D6653F}"/>
              </a:ext>
            </a:extLst>
          </p:cNvPr>
          <p:cNvCxnSpPr>
            <a:cxnSpLocks/>
          </p:cNvCxnSpPr>
          <p:nvPr/>
        </p:nvCxnSpPr>
        <p:spPr>
          <a:xfrm flipV="1">
            <a:off x="5525526" y="3231828"/>
            <a:ext cx="0" cy="232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5F05C1D-FF1B-4C5B-0C0A-898CFEE416C6}"/>
              </a:ext>
            </a:extLst>
          </p:cNvPr>
          <p:cNvCxnSpPr>
            <a:cxnSpLocks/>
          </p:cNvCxnSpPr>
          <p:nvPr/>
        </p:nvCxnSpPr>
        <p:spPr>
          <a:xfrm>
            <a:off x="5298130" y="3455228"/>
            <a:ext cx="0" cy="181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314428"/>
      </p:ext>
    </p:extLst>
  </p:cSld>
  <p:clrMapOvr>
    <a:masterClrMapping/>
  </p:clrMapOvr>
  <mc:AlternateContent xmlns:mc="http://schemas.openxmlformats.org/markup-compatibility/2006">
    <mc:Choice xmlns:p14="http://schemas.microsoft.com/office/powerpoint/2010/main" Requires="p14">
      <p:transition spd="med" p14:dur="700" advTm="62101">
        <p:fade/>
      </p:transition>
    </mc:Choice>
    <mc:Fallback>
      <p:transition spd="med" advTm="62101">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ABF4A-5514-FB89-2A44-E038F63EF4B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3D39017-3BE8-C0CC-6843-9B0B86DCAF03}"/>
              </a:ext>
            </a:extLst>
          </p:cNvPr>
          <p:cNvSpPr txBox="1"/>
          <p:nvPr/>
        </p:nvSpPr>
        <p:spPr>
          <a:xfrm>
            <a:off x="164189" y="3708282"/>
            <a:ext cx="4407813" cy="523220"/>
          </a:xfrm>
          <a:prstGeom prst="rect">
            <a:avLst/>
          </a:prstGeom>
          <a:noFill/>
        </p:spPr>
        <p:txBody>
          <a:bodyPr wrap="square" lIns="91440" tIns="45720" rIns="91440" bIns="45720" rtlCol="0" anchor="t">
            <a:spAutoFit/>
          </a:bodyPr>
          <a:lstStyle/>
          <a:p>
            <a:r>
              <a:rPr lang="en-GB" dirty="0">
                <a:solidFill>
                  <a:schemeClr val="bg1"/>
                </a:solidFill>
                <a:latin typeface="Aptos Display"/>
              </a:rPr>
              <a:t>Vampire sampler + </a:t>
            </a:r>
          </a:p>
          <a:p>
            <a:r>
              <a:rPr lang="en-GB" dirty="0" err="1">
                <a:solidFill>
                  <a:schemeClr val="bg1"/>
                </a:solidFill>
                <a:latin typeface="Aptos Display"/>
              </a:rPr>
              <a:t>sterivex</a:t>
            </a:r>
            <a:r>
              <a:rPr lang="en-GB" dirty="0">
                <a:solidFill>
                  <a:schemeClr val="bg1"/>
                </a:solidFill>
                <a:latin typeface="Aptos Display"/>
              </a:rPr>
              <a:t> filter: plankton eDNA</a:t>
            </a:r>
          </a:p>
        </p:txBody>
      </p:sp>
      <p:sp>
        <p:nvSpPr>
          <p:cNvPr id="23" name="Google Shape;202;p42">
            <a:extLst>
              <a:ext uri="{FF2B5EF4-FFF2-40B4-BE49-F238E27FC236}">
                <a16:creationId xmlns:a16="http://schemas.microsoft.com/office/drawing/2014/main" id="{2AAA1710-386C-B0A1-DB4B-A41CEB2AB419}"/>
              </a:ext>
            </a:extLst>
          </p:cNvPr>
          <p:cNvSpPr txBox="1">
            <a:spLocks noGrp="1"/>
          </p:cNvSpPr>
          <p:nvPr>
            <p:ph type="title"/>
          </p:nvPr>
        </p:nvSpPr>
        <p:spPr>
          <a:xfrm>
            <a:off x="-3153737" y="-219407"/>
            <a:ext cx="7717500" cy="572700"/>
          </a:xfrm>
          <a:prstGeom prst="rect">
            <a:avLst/>
          </a:prstGeom>
        </p:spPr>
        <p:txBody>
          <a:bodyPr spcFirstLastPara="1" wrap="square" lIns="91425" tIns="91425" rIns="91425" bIns="91425" anchor="t" anchorCtr="0">
            <a:noAutofit/>
          </a:bodyPr>
          <a:lstStyle/>
          <a:p>
            <a:pPr algn="ctr"/>
            <a:r>
              <a:rPr lang="en" sz="2000" dirty="0">
                <a:solidFill>
                  <a:schemeClr val="bg1"/>
                </a:solidFill>
                <a:latin typeface="Aptos"/>
              </a:rPr>
              <a:t>Sampling</a:t>
            </a:r>
            <a:r>
              <a:rPr lang="en" dirty="0">
                <a:solidFill>
                  <a:schemeClr val="bg1"/>
                </a:solidFill>
                <a:latin typeface="Aptos"/>
              </a:rPr>
              <a:t> </a:t>
            </a:r>
            <a:endParaRPr dirty="0">
              <a:solidFill>
                <a:schemeClr val="bg1"/>
              </a:solidFill>
              <a:latin typeface="Aptos"/>
            </a:endParaRPr>
          </a:p>
        </p:txBody>
      </p:sp>
      <p:cxnSp>
        <p:nvCxnSpPr>
          <p:cNvPr id="16" name="Straight Arrow Connector 15">
            <a:extLst>
              <a:ext uri="{FF2B5EF4-FFF2-40B4-BE49-F238E27FC236}">
                <a16:creationId xmlns:a16="http://schemas.microsoft.com/office/drawing/2014/main" id="{7E32BCC3-AED1-C838-8AEF-A27E003410A7}"/>
              </a:ext>
            </a:extLst>
          </p:cNvPr>
          <p:cNvCxnSpPr>
            <a:cxnSpLocks/>
          </p:cNvCxnSpPr>
          <p:nvPr/>
        </p:nvCxnSpPr>
        <p:spPr>
          <a:xfrm flipH="1" flipV="1">
            <a:off x="-3153737" y="4095400"/>
            <a:ext cx="515018" cy="519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person holding a drill on a boat&#10;&#10;AI-generated content may be incorrect.">
            <a:extLst>
              <a:ext uri="{FF2B5EF4-FFF2-40B4-BE49-F238E27FC236}">
                <a16:creationId xmlns:a16="http://schemas.microsoft.com/office/drawing/2014/main" id="{04813E43-3541-2DDB-7F95-7696383B59BD}"/>
              </a:ext>
            </a:extLst>
          </p:cNvPr>
          <p:cNvPicPr>
            <a:picLocks noChangeAspect="1"/>
          </p:cNvPicPr>
          <p:nvPr/>
        </p:nvPicPr>
        <p:blipFill>
          <a:blip r:embed="rId3"/>
          <a:stretch>
            <a:fillRect/>
          </a:stretch>
        </p:blipFill>
        <p:spPr>
          <a:xfrm>
            <a:off x="227319" y="503360"/>
            <a:ext cx="2459560" cy="3108021"/>
          </a:xfrm>
          <a:prstGeom prst="rect">
            <a:avLst/>
          </a:prstGeom>
          <a:ln>
            <a:noFill/>
          </a:ln>
          <a:effectLst>
            <a:outerShdw blurRad="292100" dist="139700" dir="2700000" algn="tl" rotWithShape="0">
              <a:srgbClr val="333333">
                <a:alpha val="65000"/>
              </a:srgbClr>
            </a:outerShdw>
          </a:effectLst>
        </p:spPr>
      </p:pic>
      <p:pic>
        <p:nvPicPr>
          <p:cNvPr id="5" name="Picture 2" descr="Sterivex DNA extraction">
            <a:extLst>
              <a:ext uri="{FF2B5EF4-FFF2-40B4-BE49-F238E27FC236}">
                <a16:creationId xmlns:a16="http://schemas.microsoft.com/office/drawing/2014/main" id="{89CC4FB7-7015-0BA4-8AB1-3E5F7B1CB9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7" b="20878"/>
          <a:stretch/>
        </p:blipFill>
        <p:spPr bwMode="auto">
          <a:xfrm rot="5400000">
            <a:off x="1829416" y="746615"/>
            <a:ext cx="1434047" cy="947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19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7F3A2-DCC5-B312-0BB3-791D5E0E01E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DEFC341-E0EB-213A-D98E-185BB9C4B441}"/>
              </a:ext>
            </a:extLst>
          </p:cNvPr>
          <p:cNvPicPr>
            <a:picLocks noChangeAspect="1"/>
          </p:cNvPicPr>
          <p:nvPr/>
        </p:nvPicPr>
        <p:blipFill>
          <a:blip r:embed="rId3"/>
          <a:stretch>
            <a:fillRect/>
          </a:stretch>
        </p:blipFill>
        <p:spPr>
          <a:xfrm>
            <a:off x="3504289" y="562854"/>
            <a:ext cx="1874183" cy="315331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0F8B35A-E626-4352-11E9-DCFFCD5D6DC2}"/>
              </a:ext>
            </a:extLst>
          </p:cNvPr>
          <p:cNvPicPr>
            <a:picLocks noChangeAspect="1"/>
          </p:cNvPicPr>
          <p:nvPr/>
        </p:nvPicPr>
        <p:blipFill>
          <a:blip r:embed="rId4"/>
          <a:stretch>
            <a:fillRect/>
          </a:stretch>
        </p:blipFill>
        <p:spPr>
          <a:xfrm>
            <a:off x="3782187" y="2744923"/>
            <a:ext cx="1296491" cy="155844"/>
          </a:xfrm>
          <a:prstGeom prst="rect">
            <a:avLst/>
          </a:prstGeom>
        </p:spPr>
      </p:pic>
      <p:sp>
        <p:nvSpPr>
          <p:cNvPr id="6" name="TextBox 5">
            <a:extLst>
              <a:ext uri="{FF2B5EF4-FFF2-40B4-BE49-F238E27FC236}">
                <a16:creationId xmlns:a16="http://schemas.microsoft.com/office/drawing/2014/main" id="{9D065372-B28F-D5EA-CEC8-9E4AB7E9A781}"/>
              </a:ext>
            </a:extLst>
          </p:cNvPr>
          <p:cNvSpPr txBox="1"/>
          <p:nvPr/>
        </p:nvSpPr>
        <p:spPr>
          <a:xfrm>
            <a:off x="3337627" y="3714239"/>
            <a:ext cx="2185615" cy="307777"/>
          </a:xfrm>
          <a:prstGeom prst="rect">
            <a:avLst/>
          </a:prstGeom>
          <a:noFill/>
        </p:spPr>
        <p:txBody>
          <a:bodyPr wrap="square" rtlCol="0">
            <a:spAutoFit/>
          </a:bodyPr>
          <a:lstStyle/>
          <a:p>
            <a:r>
              <a:rPr lang="en-GB" dirty="0">
                <a:solidFill>
                  <a:schemeClr val="bg1"/>
                </a:solidFill>
                <a:latin typeface="Aptos Display" panose="020B0004020202020204" pitchFamily="34" charset="0"/>
              </a:rPr>
              <a:t>Smart sensor buoy: abiotic </a:t>
            </a:r>
          </a:p>
        </p:txBody>
      </p:sp>
      <p:sp>
        <p:nvSpPr>
          <p:cNvPr id="7" name="TextBox 6">
            <a:extLst>
              <a:ext uri="{FF2B5EF4-FFF2-40B4-BE49-F238E27FC236}">
                <a16:creationId xmlns:a16="http://schemas.microsoft.com/office/drawing/2014/main" id="{3D9D912B-4296-28EC-EC0E-A711CC4E9667}"/>
              </a:ext>
            </a:extLst>
          </p:cNvPr>
          <p:cNvSpPr txBox="1"/>
          <p:nvPr/>
        </p:nvSpPr>
        <p:spPr>
          <a:xfrm>
            <a:off x="164189" y="3708282"/>
            <a:ext cx="4407813" cy="523220"/>
          </a:xfrm>
          <a:prstGeom prst="rect">
            <a:avLst/>
          </a:prstGeom>
          <a:noFill/>
        </p:spPr>
        <p:txBody>
          <a:bodyPr wrap="square" lIns="91440" tIns="45720" rIns="91440" bIns="45720" rtlCol="0" anchor="t">
            <a:spAutoFit/>
          </a:bodyPr>
          <a:lstStyle/>
          <a:p>
            <a:r>
              <a:rPr lang="en-GB" dirty="0">
                <a:solidFill>
                  <a:schemeClr val="bg1"/>
                </a:solidFill>
                <a:latin typeface="Aptos Display"/>
              </a:rPr>
              <a:t>Vampire sampler + </a:t>
            </a:r>
          </a:p>
          <a:p>
            <a:r>
              <a:rPr lang="en-GB" dirty="0" err="1">
                <a:solidFill>
                  <a:schemeClr val="bg1"/>
                </a:solidFill>
                <a:latin typeface="Aptos Display"/>
              </a:rPr>
              <a:t>sterivex</a:t>
            </a:r>
            <a:r>
              <a:rPr lang="en-GB" dirty="0">
                <a:solidFill>
                  <a:schemeClr val="bg1"/>
                </a:solidFill>
                <a:latin typeface="Aptos Display"/>
              </a:rPr>
              <a:t> filter: plankton eDNA</a:t>
            </a:r>
          </a:p>
        </p:txBody>
      </p:sp>
      <p:sp>
        <p:nvSpPr>
          <p:cNvPr id="23" name="Google Shape;202;p42">
            <a:extLst>
              <a:ext uri="{FF2B5EF4-FFF2-40B4-BE49-F238E27FC236}">
                <a16:creationId xmlns:a16="http://schemas.microsoft.com/office/drawing/2014/main" id="{F3558250-AE56-0395-A7BE-A1D60C6DB1EA}"/>
              </a:ext>
            </a:extLst>
          </p:cNvPr>
          <p:cNvSpPr txBox="1">
            <a:spLocks noGrp="1"/>
          </p:cNvSpPr>
          <p:nvPr>
            <p:ph type="title"/>
          </p:nvPr>
        </p:nvSpPr>
        <p:spPr>
          <a:xfrm>
            <a:off x="-3153737" y="-219407"/>
            <a:ext cx="7717500" cy="572700"/>
          </a:xfrm>
          <a:prstGeom prst="rect">
            <a:avLst/>
          </a:prstGeom>
        </p:spPr>
        <p:txBody>
          <a:bodyPr spcFirstLastPara="1" wrap="square" lIns="91425" tIns="91425" rIns="91425" bIns="91425" anchor="t" anchorCtr="0">
            <a:noAutofit/>
          </a:bodyPr>
          <a:lstStyle/>
          <a:p>
            <a:pPr algn="ctr"/>
            <a:r>
              <a:rPr lang="en" sz="2000" dirty="0">
                <a:solidFill>
                  <a:schemeClr val="bg1"/>
                </a:solidFill>
                <a:latin typeface="Aptos"/>
              </a:rPr>
              <a:t>Sampling</a:t>
            </a:r>
            <a:r>
              <a:rPr lang="en" dirty="0">
                <a:solidFill>
                  <a:schemeClr val="bg1"/>
                </a:solidFill>
                <a:latin typeface="Aptos"/>
              </a:rPr>
              <a:t> </a:t>
            </a:r>
            <a:endParaRPr dirty="0">
              <a:solidFill>
                <a:schemeClr val="bg1"/>
              </a:solidFill>
              <a:latin typeface="Aptos"/>
            </a:endParaRPr>
          </a:p>
        </p:txBody>
      </p:sp>
      <p:pic>
        <p:nvPicPr>
          <p:cNvPr id="3" name="Picture 2" descr="A person holding a drill on a boat&#10;&#10;AI-generated content may be incorrect.">
            <a:extLst>
              <a:ext uri="{FF2B5EF4-FFF2-40B4-BE49-F238E27FC236}">
                <a16:creationId xmlns:a16="http://schemas.microsoft.com/office/drawing/2014/main" id="{4909F81A-F00A-6DC2-20B6-55B68DF5FD2D}"/>
              </a:ext>
            </a:extLst>
          </p:cNvPr>
          <p:cNvPicPr>
            <a:picLocks noChangeAspect="1"/>
          </p:cNvPicPr>
          <p:nvPr/>
        </p:nvPicPr>
        <p:blipFill>
          <a:blip r:embed="rId5"/>
          <a:stretch>
            <a:fillRect/>
          </a:stretch>
        </p:blipFill>
        <p:spPr>
          <a:xfrm>
            <a:off x="227319" y="503360"/>
            <a:ext cx="2459560" cy="3108021"/>
          </a:xfrm>
          <a:prstGeom prst="rect">
            <a:avLst/>
          </a:prstGeom>
          <a:ln>
            <a:noFill/>
          </a:ln>
          <a:effectLst>
            <a:outerShdw blurRad="292100" dist="139700" dir="2700000" algn="tl" rotWithShape="0">
              <a:srgbClr val="333333">
                <a:alpha val="65000"/>
              </a:srgbClr>
            </a:outerShdw>
          </a:effectLst>
        </p:spPr>
      </p:pic>
      <p:pic>
        <p:nvPicPr>
          <p:cNvPr id="5" name="Picture 2" descr="Sterivex DNA extraction">
            <a:extLst>
              <a:ext uri="{FF2B5EF4-FFF2-40B4-BE49-F238E27FC236}">
                <a16:creationId xmlns:a16="http://schemas.microsoft.com/office/drawing/2014/main" id="{160A3319-7015-72C4-359B-D89FCAF768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047" b="20878"/>
          <a:stretch/>
        </p:blipFill>
        <p:spPr bwMode="auto">
          <a:xfrm rot="5400000">
            <a:off x="1829416" y="746615"/>
            <a:ext cx="1434047" cy="947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365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4D4CB-9611-2163-F0B9-3F21471C6F1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F9E919E-18B1-83CC-5E6F-DA06A23B774B}"/>
              </a:ext>
            </a:extLst>
          </p:cNvPr>
          <p:cNvPicPr>
            <a:picLocks noChangeAspect="1"/>
          </p:cNvPicPr>
          <p:nvPr/>
        </p:nvPicPr>
        <p:blipFill>
          <a:blip r:embed="rId3"/>
          <a:stretch>
            <a:fillRect/>
          </a:stretch>
        </p:blipFill>
        <p:spPr>
          <a:xfrm>
            <a:off x="3504289" y="562854"/>
            <a:ext cx="1874183" cy="315331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9844AD3-C8FD-374E-EAD8-3F5779E92AC8}"/>
              </a:ext>
            </a:extLst>
          </p:cNvPr>
          <p:cNvPicPr>
            <a:picLocks noChangeAspect="1"/>
          </p:cNvPicPr>
          <p:nvPr/>
        </p:nvPicPr>
        <p:blipFill>
          <a:blip r:embed="rId4"/>
          <a:stretch>
            <a:fillRect/>
          </a:stretch>
        </p:blipFill>
        <p:spPr>
          <a:xfrm>
            <a:off x="3782187" y="2744923"/>
            <a:ext cx="1296491" cy="155844"/>
          </a:xfrm>
          <a:prstGeom prst="rect">
            <a:avLst/>
          </a:prstGeom>
        </p:spPr>
      </p:pic>
      <p:sp>
        <p:nvSpPr>
          <p:cNvPr id="6" name="TextBox 5">
            <a:extLst>
              <a:ext uri="{FF2B5EF4-FFF2-40B4-BE49-F238E27FC236}">
                <a16:creationId xmlns:a16="http://schemas.microsoft.com/office/drawing/2014/main" id="{04A54D81-3A88-1AFF-7BE0-72662F1B9DCD}"/>
              </a:ext>
            </a:extLst>
          </p:cNvPr>
          <p:cNvSpPr txBox="1"/>
          <p:nvPr/>
        </p:nvSpPr>
        <p:spPr>
          <a:xfrm>
            <a:off x="3337627" y="3714239"/>
            <a:ext cx="2185615" cy="307777"/>
          </a:xfrm>
          <a:prstGeom prst="rect">
            <a:avLst/>
          </a:prstGeom>
          <a:noFill/>
        </p:spPr>
        <p:txBody>
          <a:bodyPr wrap="square" rtlCol="0">
            <a:spAutoFit/>
          </a:bodyPr>
          <a:lstStyle/>
          <a:p>
            <a:r>
              <a:rPr lang="en-GB" dirty="0">
                <a:solidFill>
                  <a:schemeClr val="bg1"/>
                </a:solidFill>
                <a:latin typeface="Aptos Display" panose="020B0004020202020204" pitchFamily="34" charset="0"/>
              </a:rPr>
              <a:t>Smart sensor buoy: abiotic </a:t>
            </a:r>
          </a:p>
        </p:txBody>
      </p:sp>
      <p:sp>
        <p:nvSpPr>
          <p:cNvPr id="7" name="TextBox 6">
            <a:extLst>
              <a:ext uri="{FF2B5EF4-FFF2-40B4-BE49-F238E27FC236}">
                <a16:creationId xmlns:a16="http://schemas.microsoft.com/office/drawing/2014/main" id="{563F2254-FA80-8147-A1FC-3403B9B65040}"/>
              </a:ext>
            </a:extLst>
          </p:cNvPr>
          <p:cNvSpPr txBox="1"/>
          <p:nvPr/>
        </p:nvSpPr>
        <p:spPr>
          <a:xfrm>
            <a:off x="164189" y="3708282"/>
            <a:ext cx="4407813" cy="523220"/>
          </a:xfrm>
          <a:prstGeom prst="rect">
            <a:avLst/>
          </a:prstGeom>
          <a:noFill/>
        </p:spPr>
        <p:txBody>
          <a:bodyPr wrap="square" lIns="91440" tIns="45720" rIns="91440" bIns="45720" rtlCol="0" anchor="t">
            <a:spAutoFit/>
          </a:bodyPr>
          <a:lstStyle/>
          <a:p>
            <a:r>
              <a:rPr lang="en-GB" dirty="0">
                <a:solidFill>
                  <a:schemeClr val="bg1"/>
                </a:solidFill>
                <a:latin typeface="Aptos Display"/>
              </a:rPr>
              <a:t>Vampire sampler + </a:t>
            </a:r>
          </a:p>
          <a:p>
            <a:r>
              <a:rPr lang="en-GB" dirty="0" err="1">
                <a:solidFill>
                  <a:schemeClr val="bg1"/>
                </a:solidFill>
                <a:latin typeface="Aptos Display"/>
              </a:rPr>
              <a:t>sterivex</a:t>
            </a:r>
            <a:r>
              <a:rPr lang="en-GB" dirty="0">
                <a:solidFill>
                  <a:schemeClr val="bg1"/>
                </a:solidFill>
                <a:latin typeface="Aptos Display"/>
              </a:rPr>
              <a:t> filter: plankton eDNA</a:t>
            </a:r>
          </a:p>
        </p:txBody>
      </p:sp>
      <p:sp>
        <p:nvSpPr>
          <p:cNvPr id="23" name="Google Shape;202;p42">
            <a:extLst>
              <a:ext uri="{FF2B5EF4-FFF2-40B4-BE49-F238E27FC236}">
                <a16:creationId xmlns:a16="http://schemas.microsoft.com/office/drawing/2014/main" id="{59DC654A-4DCB-0B41-8E14-14B95F53A477}"/>
              </a:ext>
            </a:extLst>
          </p:cNvPr>
          <p:cNvSpPr txBox="1">
            <a:spLocks noGrp="1"/>
          </p:cNvSpPr>
          <p:nvPr>
            <p:ph type="title"/>
          </p:nvPr>
        </p:nvSpPr>
        <p:spPr>
          <a:xfrm>
            <a:off x="-3153737" y="-219407"/>
            <a:ext cx="7717500" cy="572700"/>
          </a:xfrm>
          <a:prstGeom prst="rect">
            <a:avLst/>
          </a:prstGeom>
        </p:spPr>
        <p:txBody>
          <a:bodyPr spcFirstLastPara="1" wrap="square" lIns="91425" tIns="91425" rIns="91425" bIns="91425" anchor="t" anchorCtr="0">
            <a:noAutofit/>
          </a:bodyPr>
          <a:lstStyle/>
          <a:p>
            <a:pPr algn="ctr"/>
            <a:r>
              <a:rPr lang="en" sz="2000" dirty="0">
                <a:solidFill>
                  <a:schemeClr val="bg1"/>
                </a:solidFill>
                <a:latin typeface="Aptos"/>
              </a:rPr>
              <a:t>Sampling</a:t>
            </a:r>
            <a:r>
              <a:rPr lang="en" dirty="0">
                <a:solidFill>
                  <a:schemeClr val="bg1"/>
                </a:solidFill>
                <a:latin typeface="Aptos"/>
              </a:rPr>
              <a:t> </a:t>
            </a:r>
            <a:endParaRPr dirty="0">
              <a:solidFill>
                <a:schemeClr val="bg1"/>
              </a:solidFill>
              <a:latin typeface="Aptos"/>
            </a:endParaRPr>
          </a:p>
        </p:txBody>
      </p:sp>
      <p:pic>
        <p:nvPicPr>
          <p:cNvPr id="3" name="Picture 2" descr="A person holding a drill on a boat&#10;&#10;AI-generated content may be incorrect.">
            <a:extLst>
              <a:ext uri="{FF2B5EF4-FFF2-40B4-BE49-F238E27FC236}">
                <a16:creationId xmlns:a16="http://schemas.microsoft.com/office/drawing/2014/main" id="{16A2F335-C135-FD55-3375-F21E19A190A8}"/>
              </a:ext>
            </a:extLst>
          </p:cNvPr>
          <p:cNvPicPr>
            <a:picLocks noChangeAspect="1"/>
          </p:cNvPicPr>
          <p:nvPr/>
        </p:nvPicPr>
        <p:blipFill>
          <a:blip r:embed="rId5"/>
          <a:stretch>
            <a:fillRect/>
          </a:stretch>
        </p:blipFill>
        <p:spPr>
          <a:xfrm>
            <a:off x="227319" y="503360"/>
            <a:ext cx="2459560" cy="3108021"/>
          </a:xfrm>
          <a:prstGeom prst="rect">
            <a:avLst/>
          </a:prstGeom>
          <a:ln>
            <a:noFill/>
          </a:ln>
          <a:effectLst>
            <a:outerShdw blurRad="292100" dist="139700" dir="2700000" algn="tl" rotWithShape="0">
              <a:srgbClr val="333333">
                <a:alpha val="65000"/>
              </a:srgbClr>
            </a:outerShdw>
          </a:effectLst>
        </p:spPr>
      </p:pic>
      <p:pic>
        <p:nvPicPr>
          <p:cNvPr id="5" name="Picture 2" descr="Sterivex DNA extraction">
            <a:extLst>
              <a:ext uri="{FF2B5EF4-FFF2-40B4-BE49-F238E27FC236}">
                <a16:creationId xmlns:a16="http://schemas.microsoft.com/office/drawing/2014/main" id="{786ACF24-8745-B646-E3A5-A17506FB41D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047" b="20878"/>
          <a:stretch/>
        </p:blipFill>
        <p:spPr bwMode="auto">
          <a:xfrm rot="5400000">
            <a:off x="1829416" y="746615"/>
            <a:ext cx="1434047" cy="947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7" descr="A close up of a piece of food&#10;&#10;Description automatically generated">
            <a:extLst>
              <a:ext uri="{FF2B5EF4-FFF2-40B4-BE49-F238E27FC236}">
                <a16:creationId xmlns:a16="http://schemas.microsoft.com/office/drawing/2014/main" id="{83DCA785-6906-E8A3-2E6F-94F3DC022385}"/>
              </a:ext>
            </a:extLst>
          </p:cNvPr>
          <p:cNvPicPr>
            <a:picLocks noChangeAspect="1"/>
          </p:cNvPicPr>
          <p:nvPr/>
        </p:nvPicPr>
        <p:blipFill>
          <a:blip r:embed="rId7"/>
          <a:srcRect l="25467" t="15191" r="33544" b="16600"/>
          <a:stretch/>
        </p:blipFill>
        <p:spPr>
          <a:xfrm rot="5400000">
            <a:off x="5762213" y="663197"/>
            <a:ext cx="3138157" cy="293748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8DC4C42-AE0E-A490-00A9-099332666CC3}"/>
              </a:ext>
            </a:extLst>
          </p:cNvPr>
          <p:cNvSpPr txBox="1"/>
          <p:nvPr/>
        </p:nvSpPr>
        <p:spPr>
          <a:xfrm>
            <a:off x="5486302" y="3708288"/>
            <a:ext cx="3493515" cy="1169551"/>
          </a:xfrm>
          <a:prstGeom prst="rect">
            <a:avLst/>
          </a:prstGeom>
          <a:noFill/>
        </p:spPr>
        <p:txBody>
          <a:bodyPr wrap="square" rtlCol="0">
            <a:spAutoFit/>
          </a:bodyPr>
          <a:lstStyle/>
          <a:p>
            <a:pPr algn="ctr"/>
            <a:r>
              <a:rPr lang="en-GB" b="1" dirty="0">
                <a:solidFill>
                  <a:schemeClr val="bg1"/>
                </a:solidFill>
                <a:latin typeface="Aptos Display" panose="020B0004020202020204" pitchFamily="34" charset="0"/>
              </a:rPr>
              <a:t>Visual Surveys</a:t>
            </a:r>
          </a:p>
          <a:p>
            <a:pPr algn="ctr"/>
            <a:r>
              <a:rPr lang="en-GB" dirty="0">
                <a:solidFill>
                  <a:schemeClr val="bg1"/>
                </a:solidFill>
                <a:latin typeface="Aptos Display" panose="020B0004020202020204" pitchFamily="34" charset="0"/>
              </a:rPr>
              <a:t>+  zoo / phytoplankton</a:t>
            </a:r>
          </a:p>
          <a:p>
            <a:pPr algn="ctr"/>
            <a:r>
              <a:rPr lang="en-GB" dirty="0">
                <a:solidFill>
                  <a:schemeClr val="bg1"/>
                </a:solidFill>
                <a:latin typeface="Aptos Display" panose="020B0004020202020204" pitchFamily="34" charset="0"/>
              </a:rPr>
              <a:t>+  phytoplankton</a:t>
            </a:r>
          </a:p>
          <a:p>
            <a:pPr algn="ctr"/>
            <a:r>
              <a:rPr lang="en-GB" dirty="0">
                <a:solidFill>
                  <a:schemeClr val="bg1"/>
                </a:solidFill>
                <a:latin typeface="Aptos Display" panose="020B0004020202020204" pitchFamily="34" charset="0"/>
              </a:rPr>
              <a:t>+  Blade Epibionts</a:t>
            </a:r>
          </a:p>
          <a:p>
            <a:endParaRPr lang="en-GB"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204305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with black dots and white text&#10;&#10;AI-generated content may be incorrect.">
            <a:extLst>
              <a:ext uri="{FF2B5EF4-FFF2-40B4-BE49-F238E27FC236}">
                <a16:creationId xmlns:a16="http://schemas.microsoft.com/office/drawing/2014/main" id="{4E97A3B5-1BC3-9C47-B71A-226F87AA53AC}"/>
              </a:ext>
            </a:extLst>
          </p:cNvPr>
          <p:cNvPicPr>
            <a:picLocks noChangeAspect="1"/>
          </p:cNvPicPr>
          <p:nvPr/>
        </p:nvPicPr>
        <p:blipFill>
          <a:blip r:embed="rId3"/>
          <a:stretch>
            <a:fillRect/>
          </a:stretch>
        </p:blipFill>
        <p:spPr>
          <a:xfrm>
            <a:off x="229262" y="162971"/>
            <a:ext cx="4062960" cy="3698751"/>
          </a:xfrm>
          <a:prstGeom prst="rect">
            <a:avLst/>
          </a:prstGeom>
        </p:spPr>
      </p:pic>
      <p:sp>
        <p:nvSpPr>
          <p:cNvPr id="17" name="TextBox 16">
            <a:extLst>
              <a:ext uri="{FF2B5EF4-FFF2-40B4-BE49-F238E27FC236}">
                <a16:creationId xmlns:a16="http://schemas.microsoft.com/office/drawing/2014/main" id="{8F5712AC-3C3F-BF78-AE40-23F2321C1B65}"/>
              </a:ext>
            </a:extLst>
          </p:cNvPr>
          <p:cNvSpPr txBox="1"/>
          <p:nvPr/>
        </p:nvSpPr>
        <p:spPr>
          <a:xfrm>
            <a:off x="136478" y="3964674"/>
            <a:ext cx="4435522" cy="738664"/>
          </a:xfrm>
          <a:prstGeom prst="rect">
            <a:avLst/>
          </a:prstGeom>
          <a:noFill/>
        </p:spPr>
        <p:txBody>
          <a:bodyPr wrap="square" rtlCol="0">
            <a:spAutoFit/>
          </a:bodyPr>
          <a:lstStyle/>
          <a:p>
            <a:r>
              <a:rPr lang="en-GB" dirty="0">
                <a:solidFill>
                  <a:schemeClr val="bg1"/>
                </a:solidFill>
              </a:rPr>
              <a:t>Feeding success was highest at intermediate ambient flow speeds and lowest at low and fast speeds (Arkema</a:t>
            </a:r>
            <a:r>
              <a:rPr lang="en-GB" i="1" dirty="0">
                <a:solidFill>
                  <a:schemeClr val="bg1"/>
                </a:solidFill>
              </a:rPr>
              <a:t> et al</a:t>
            </a:r>
            <a:r>
              <a:rPr lang="en-GB" dirty="0">
                <a:solidFill>
                  <a:schemeClr val="bg1"/>
                </a:solidFill>
              </a:rPr>
              <a:t>. 2009).</a:t>
            </a:r>
          </a:p>
        </p:txBody>
      </p:sp>
      <p:sp>
        <p:nvSpPr>
          <p:cNvPr id="18" name="TextBox 17">
            <a:extLst>
              <a:ext uri="{FF2B5EF4-FFF2-40B4-BE49-F238E27FC236}">
                <a16:creationId xmlns:a16="http://schemas.microsoft.com/office/drawing/2014/main" id="{2092BB25-BE54-A698-8537-5E5CC2CD5697}"/>
              </a:ext>
            </a:extLst>
          </p:cNvPr>
          <p:cNvSpPr txBox="1"/>
          <p:nvPr/>
        </p:nvSpPr>
        <p:spPr>
          <a:xfrm>
            <a:off x="4572000" y="3964674"/>
            <a:ext cx="4435522" cy="954107"/>
          </a:xfrm>
          <a:prstGeom prst="rect">
            <a:avLst/>
          </a:prstGeom>
          <a:noFill/>
        </p:spPr>
        <p:txBody>
          <a:bodyPr wrap="square" rtlCol="0">
            <a:spAutoFit/>
          </a:bodyPr>
          <a:lstStyle/>
          <a:p>
            <a:r>
              <a:rPr lang="en-GB" sz="1400" b="0" i="0" u="none" strike="noStrike" baseline="0" dirty="0">
                <a:solidFill>
                  <a:schemeClr val="bg1"/>
                </a:solidFill>
                <a:latin typeface="Aptos" panose="020B0004020202020204" pitchFamily="34" charset="0"/>
              </a:rPr>
              <a:t>biofoulers have been shown to increase feeding activity and growth rates in gentle currents relative to stronger currents (Pratt, 2008, </a:t>
            </a:r>
            <a:r>
              <a:rPr lang="en-GB" sz="1400" b="0" i="0" u="none" strike="noStrike" baseline="0" dirty="0" err="1">
                <a:solidFill>
                  <a:schemeClr val="bg1"/>
                </a:solidFill>
                <a:latin typeface="Aptos" panose="020B0004020202020204" pitchFamily="34" charset="0"/>
              </a:rPr>
              <a:t>Visch</a:t>
            </a:r>
            <a:r>
              <a:rPr lang="en-GB" sz="1400" b="0" i="0" u="none" strike="noStrike" baseline="0" dirty="0">
                <a:solidFill>
                  <a:schemeClr val="bg1"/>
                </a:solidFill>
                <a:latin typeface="Aptos" panose="020B0004020202020204" pitchFamily="34" charset="0"/>
              </a:rPr>
              <a:t> et al., 2020).</a:t>
            </a:r>
          </a:p>
          <a:p>
            <a:endParaRPr lang="en-GB" dirty="0"/>
          </a:p>
        </p:txBody>
      </p:sp>
      <p:pic>
        <p:nvPicPr>
          <p:cNvPr id="20" name="Picture 19">
            <a:extLst>
              <a:ext uri="{FF2B5EF4-FFF2-40B4-BE49-F238E27FC236}">
                <a16:creationId xmlns:a16="http://schemas.microsoft.com/office/drawing/2014/main" id="{FD08C964-D02E-2A70-057E-96BAEBB92345}"/>
              </a:ext>
            </a:extLst>
          </p:cNvPr>
          <p:cNvPicPr>
            <a:picLocks noChangeAspect="1"/>
          </p:cNvPicPr>
          <p:nvPr/>
        </p:nvPicPr>
        <p:blipFill>
          <a:blip r:embed="rId4"/>
          <a:srcRect t="44301"/>
          <a:stretch/>
        </p:blipFill>
        <p:spPr>
          <a:xfrm>
            <a:off x="4503761" y="162970"/>
            <a:ext cx="4325643" cy="3698751"/>
          </a:xfrm>
          <a:prstGeom prst="rect">
            <a:avLst/>
          </a:prstGeom>
        </p:spPr>
      </p:pic>
    </p:spTree>
    <p:extLst>
      <p:ext uri="{BB962C8B-B14F-4D97-AF65-F5344CB8AC3E}">
        <p14:creationId xmlns:p14="http://schemas.microsoft.com/office/powerpoint/2010/main" val="143546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cture">
            <a:extLst>
              <a:ext uri="{FF2B5EF4-FFF2-40B4-BE49-F238E27FC236}">
                <a16:creationId xmlns:a16="http://schemas.microsoft.com/office/drawing/2014/main" id="{37E71A45-D931-5D1E-27CE-7ABF9D5E8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078" y="235129"/>
            <a:ext cx="2170965" cy="391208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66C55C-6898-AA9B-AA87-B06F19B7AB14}"/>
              </a:ext>
            </a:extLst>
          </p:cNvPr>
          <p:cNvSpPr txBox="1"/>
          <p:nvPr/>
        </p:nvSpPr>
        <p:spPr>
          <a:xfrm>
            <a:off x="5621908" y="4147213"/>
            <a:ext cx="3261816" cy="523220"/>
          </a:xfrm>
          <a:prstGeom prst="rect">
            <a:avLst/>
          </a:prstGeom>
          <a:noFill/>
        </p:spPr>
        <p:txBody>
          <a:bodyPr wrap="square" rtlCol="0">
            <a:spAutoFit/>
          </a:bodyPr>
          <a:lstStyle/>
          <a:p>
            <a:r>
              <a:rPr lang="en-GB" dirty="0">
                <a:solidFill>
                  <a:schemeClr val="bg1"/>
                </a:solidFill>
                <a:latin typeface="Aptos" panose="020B0004020202020204" pitchFamily="34" charset="0"/>
              </a:rPr>
              <a:t>HOBO pendant accelerometer</a:t>
            </a:r>
          </a:p>
          <a:p>
            <a:r>
              <a:rPr lang="en-GB" dirty="0">
                <a:solidFill>
                  <a:schemeClr val="bg1"/>
                </a:solidFill>
                <a:latin typeface="Aptos" panose="020B0004020202020204" pitchFamily="34" charset="0"/>
              </a:rPr>
              <a:t>Deployed at farms.</a:t>
            </a:r>
          </a:p>
        </p:txBody>
      </p:sp>
      <p:pic>
        <p:nvPicPr>
          <p:cNvPr id="25" name="Picture 24" descr="A collage of a diagram of a fishing line&#10;&#10;AI-generated content may be incorrect.">
            <a:extLst>
              <a:ext uri="{FF2B5EF4-FFF2-40B4-BE49-F238E27FC236}">
                <a16:creationId xmlns:a16="http://schemas.microsoft.com/office/drawing/2014/main" id="{C0058F7E-5AAF-797C-D2C9-B9E3FE409260}"/>
              </a:ext>
            </a:extLst>
          </p:cNvPr>
          <p:cNvPicPr>
            <a:picLocks noChangeAspect="1"/>
          </p:cNvPicPr>
          <p:nvPr/>
        </p:nvPicPr>
        <p:blipFill>
          <a:blip r:embed="rId4"/>
          <a:stretch>
            <a:fillRect/>
          </a:stretch>
        </p:blipFill>
        <p:spPr>
          <a:xfrm>
            <a:off x="122830" y="204717"/>
            <a:ext cx="4287699" cy="3533064"/>
          </a:xfrm>
          <a:prstGeom prst="rect">
            <a:avLst/>
          </a:prstGeom>
        </p:spPr>
      </p:pic>
      <p:pic>
        <p:nvPicPr>
          <p:cNvPr id="27" name="Picture 26" descr="A close-up of a website&#10;&#10;AI-generated content may be incorrect.">
            <a:extLst>
              <a:ext uri="{FF2B5EF4-FFF2-40B4-BE49-F238E27FC236}">
                <a16:creationId xmlns:a16="http://schemas.microsoft.com/office/drawing/2014/main" id="{63CD5736-0FB5-F5AD-2817-CF1B47BBBDB5}"/>
              </a:ext>
            </a:extLst>
          </p:cNvPr>
          <p:cNvPicPr>
            <a:picLocks noChangeAspect="1"/>
          </p:cNvPicPr>
          <p:nvPr/>
        </p:nvPicPr>
        <p:blipFill>
          <a:blip r:embed="rId5"/>
          <a:stretch>
            <a:fillRect/>
          </a:stretch>
        </p:blipFill>
        <p:spPr>
          <a:xfrm>
            <a:off x="70585" y="3894730"/>
            <a:ext cx="4392188" cy="862077"/>
          </a:xfrm>
          <a:prstGeom prst="rect">
            <a:avLst/>
          </a:prstGeom>
        </p:spPr>
      </p:pic>
    </p:spTree>
    <p:extLst>
      <p:ext uri="{BB962C8B-B14F-4D97-AF65-F5344CB8AC3E}">
        <p14:creationId xmlns:p14="http://schemas.microsoft.com/office/powerpoint/2010/main" val="890913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E5146-0F1C-174C-D8F3-86FD696DC738}"/>
            </a:ext>
          </a:extLst>
        </p:cNvPr>
        <p:cNvGrpSpPr/>
        <p:nvPr/>
      </p:nvGrpSpPr>
      <p:grpSpPr>
        <a:xfrm>
          <a:off x="0" y="0"/>
          <a:ext cx="0" cy="0"/>
          <a:chOff x="0" y="0"/>
          <a:chExt cx="0" cy="0"/>
        </a:xfrm>
      </p:grpSpPr>
      <p:pic>
        <p:nvPicPr>
          <p:cNvPr id="18" name="Picture 17" descr="Several green barrels in a room&#10;&#10;AI-generated content may be incorrect.">
            <a:extLst>
              <a:ext uri="{FF2B5EF4-FFF2-40B4-BE49-F238E27FC236}">
                <a16:creationId xmlns:a16="http://schemas.microsoft.com/office/drawing/2014/main" id="{FBDB9A70-A852-A822-9E6D-6E6A59D4CB1E}"/>
              </a:ext>
            </a:extLst>
          </p:cNvPr>
          <p:cNvPicPr>
            <a:picLocks noChangeAspect="1"/>
          </p:cNvPicPr>
          <p:nvPr/>
        </p:nvPicPr>
        <p:blipFill>
          <a:blip r:embed="rId3"/>
          <a:stretch>
            <a:fillRect/>
          </a:stretch>
        </p:blipFill>
        <p:spPr>
          <a:xfrm>
            <a:off x="265161" y="931165"/>
            <a:ext cx="3592382" cy="2694286"/>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729C07FE-00A8-C080-0BC2-0E2E1EFD3270}"/>
              </a:ext>
            </a:extLst>
          </p:cNvPr>
          <p:cNvSpPr txBox="1"/>
          <p:nvPr/>
        </p:nvSpPr>
        <p:spPr>
          <a:xfrm>
            <a:off x="173657" y="3620923"/>
            <a:ext cx="3261816" cy="307777"/>
          </a:xfrm>
          <a:prstGeom prst="rect">
            <a:avLst/>
          </a:prstGeom>
          <a:noFill/>
        </p:spPr>
        <p:txBody>
          <a:bodyPr wrap="square" rtlCol="0">
            <a:spAutoFit/>
          </a:bodyPr>
          <a:lstStyle/>
          <a:p>
            <a:r>
              <a:rPr lang="en-GB" dirty="0">
                <a:solidFill>
                  <a:schemeClr val="bg1"/>
                </a:solidFill>
                <a:latin typeface="Aptos" panose="020B0004020202020204" pitchFamily="34" charset="0"/>
              </a:rPr>
              <a:t>Mesocosm set-up at Millport</a:t>
            </a:r>
          </a:p>
        </p:txBody>
      </p:sp>
      <p:pic>
        <p:nvPicPr>
          <p:cNvPr id="23" name="Picture 22" descr="A diagram of a cylinder&#10;&#10;AI-generated content may be incorrect.">
            <a:extLst>
              <a:ext uri="{FF2B5EF4-FFF2-40B4-BE49-F238E27FC236}">
                <a16:creationId xmlns:a16="http://schemas.microsoft.com/office/drawing/2014/main" id="{9A8C09CE-BA79-DE4E-20C6-D83D42647E57}"/>
              </a:ext>
            </a:extLst>
          </p:cNvPr>
          <p:cNvPicPr>
            <a:picLocks noChangeAspect="1"/>
          </p:cNvPicPr>
          <p:nvPr/>
        </p:nvPicPr>
        <p:blipFill>
          <a:blip r:embed="rId4"/>
          <a:stretch>
            <a:fillRect/>
          </a:stretch>
        </p:blipFill>
        <p:spPr>
          <a:xfrm>
            <a:off x="4083740" y="535085"/>
            <a:ext cx="4795099" cy="37356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7180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24FB2FE-5BF8-F32F-19DD-2FCB641EAE2D}"/>
              </a:ext>
            </a:extLst>
          </p:cNvPr>
          <p:cNvSpPr txBox="1"/>
          <p:nvPr/>
        </p:nvSpPr>
        <p:spPr>
          <a:xfrm>
            <a:off x="750627" y="580030"/>
            <a:ext cx="7826991" cy="3477875"/>
          </a:xfrm>
          <a:prstGeom prst="rect">
            <a:avLst/>
          </a:prstGeom>
          <a:noFill/>
        </p:spPr>
        <p:txBody>
          <a:bodyPr wrap="square" rtlCol="0">
            <a:spAutoFit/>
          </a:bodyPr>
          <a:lstStyle/>
          <a:p>
            <a:pPr>
              <a:buNone/>
            </a:pPr>
            <a:r>
              <a:rPr lang="en-GB" sz="2000" dirty="0">
                <a:solidFill>
                  <a:schemeClr val="bg1"/>
                </a:solidFill>
                <a:latin typeface="Aptos" panose="020B0004020202020204" pitchFamily="34" charset="0"/>
              </a:rPr>
              <a:t>Project Summary</a:t>
            </a:r>
          </a:p>
          <a:p>
            <a:pPr>
              <a:buNone/>
            </a:pPr>
            <a:endParaRPr lang="en-GB" sz="2000" dirty="0">
              <a:solidFill>
                <a:schemeClr val="bg1"/>
              </a:solidFill>
              <a:latin typeface="Aptos" panose="020B0004020202020204" pitchFamily="34" charset="0"/>
            </a:endParaRPr>
          </a:p>
          <a:p>
            <a:pPr>
              <a:buNone/>
            </a:pPr>
            <a:r>
              <a:rPr lang="en-GB" sz="2000" dirty="0">
                <a:solidFill>
                  <a:schemeClr val="bg1"/>
                </a:solidFill>
                <a:latin typeface="Aptos" panose="020B0004020202020204" pitchFamily="34" charset="0"/>
              </a:rPr>
              <a:t>Aim:</a:t>
            </a:r>
            <a:br>
              <a:rPr lang="en-GB" sz="2000" dirty="0">
                <a:solidFill>
                  <a:schemeClr val="bg1"/>
                </a:solidFill>
                <a:latin typeface="Aptos" panose="020B0004020202020204" pitchFamily="34" charset="0"/>
              </a:rPr>
            </a:br>
            <a:r>
              <a:rPr lang="en-GB" sz="2000" dirty="0">
                <a:solidFill>
                  <a:schemeClr val="bg1"/>
                </a:solidFill>
                <a:latin typeface="Aptos" panose="020B0004020202020204" pitchFamily="34" charset="0"/>
              </a:rPr>
              <a:t>Optimise eDNA as an early warning system for biofouling in seaweed aquaculture.</a:t>
            </a:r>
          </a:p>
          <a:p>
            <a:pPr>
              <a:buNone/>
            </a:pPr>
            <a:endParaRPr lang="en-GB" sz="2000" dirty="0">
              <a:solidFill>
                <a:schemeClr val="bg1"/>
              </a:solidFill>
              <a:latin typeface="Aptos" panose="020B0004020202020204" pitchFamily="34" charset="0"/>
            </a:endParaRPr>
          </a:p>
          <a:p>
            <a:pPr>
              <a:buNone/>
            </a:pPr>
            <a:r>
              <a:rPr lang="en-GB" sz="2000" dirty="0">
                <a:solidFill>
                  <a:schemeClr val="bg1"/>
                </a:solidFill>
                <a:latin typeface="Aptos" panose="020B0004020202020204" pitchFamily="34" charset="0"/>
              </a:rPr>
              <a:t>Approach:</a:t>
            </a:r>
          </a:p>
          <a:p>
            <a:pPr marL="342900" indent="-342900">
              <a:buClr>
                <a:schemeClr val="bg1"/>
              </a:buClr>
              <a:buFont typeface="Arial" panose="020B0604020202020204" pitchFamily="34" charset="0"/>
              <a:buChar char="•"/>
            </a:pPr>
            <a:r>
              <a:rPr lang="en-GB" sz="2000" dirty="0">
                <a:solidFill>
                  <a:schemeClr val="bg1"/>
                </a:solidFill>
                <a:latin typeface="Aptos" panose="020B0004020202020204" pitchFamily="34" charset="0"/>
              </a:rPr>
              <a:t>Develop species-specific primers for key epibionts</a:t>
            </a:r>
          </a:p>
          <a:p>
            <a:pPr marL="342900" indent="-342900">
              <a:buClr>
                <a:schemeClr val="bg1"/>
              </a:buClr>
              <a:buFont typeface="Arial" panose="020B0604020202020204" pitchFamily="34" charset="0"/>
              <a:buChar char="•"/>
            </a:pPr>
            <a:r>
              <a:rPr lang="en-GB" sz="2000" dirty="0">
                <a:solidFill>
                  <a:schemeClr val="bg1"/>
                </a:solidFill>
                <a:latin typeface="Aptos" panose="020B0004020202020204" pitchFamily="34" charset="0"/>
              </a:rPr>
              <a:t>Compare eDNA with microscopy to test predictive power</a:t>
            </a:r>
          </a:p>
          <a:p>
            <a:pPr marL="342900" indent="-342900">
              <a:buClr>
                <a:schemeClr val="bg1"/>
              </a:buClr>
              <a:buFont typeface="Arial" panose="020B0604020202020204" pitchFamily="34" charset="0"/>
              <a:buChar char="•"/>
            </a:pPr>
            <a:r>
              <a:rPr lang="en-GB" sz="2000" dirty="0">
                <a:solidFill>
                  <a:schemeClr val="bg1"/>
                </a:solidFill>
                <a:latin typeface="Aptos" panose="020B0004020202020204" pitchFamily="34" charset="0"/>
              </a:rPr>
              <a:t>Link biofouling trends to environmental drivers (in situ </a:t>
            </a:r>
            <a:r>
              <a:rPr lang="en-GB" sz="2000" dirty="0" err="1">
                <a:solidFill>
                  <a:schemeClr val="bg1"/>
                </a:solidFill>
                <a:latin typeface="Aptos" panose="020B0004020202020204" pitchFamily="34" charset="0"/>
              </a:rPr>
              <a:t>snd</a:t>
            </a:r>
            <a:r>
              <a:rPr lang="en-GB" sz="2000" dirty="0">
                <a:solidFill>
                  <a:schemeClr val="bg1"/>
                </a:solidFill>
                <a:latin typeface="Aptos" panose="020B0004020202020204" pitchFamily="34" charset="0"/>
              </a:rPr>
              <a:t> in vitro)</a:t>
            </a:r>
          </a:p>
          <a:p>
            <a:pPr marL="342900" indent="-342900">
              <a:buClr>
                <a:schemeClr val="bg1"/>
              </a:buClr>
              <a:buFont typeface="Arial" panose="020B0604020202020204" pitchFamily="34" charset="0"/>
              <a:buChar char="•"/>
            </a:pPr>
            <a:r>
              <a:rPr lang="en-GB" sz="2000" dirty="0">
                <a:solidFill>
                  <a:schemeClr val="bg1"/>
                </a:solidFill>
                <a:latin typeface="Aptos" panose="020B0004020202020204" pitchFamily="34" charset="0"/>
              </a:rPr>
              <a:t>Provide actionable tools for sustainable farm management</a:t>
            </a:r>
          </a:p>
        </p:txBody>
      </p:sp>
    </p:spTree>
    <p:extLst>
      <p:ext uri="{BB962C8B-B14F-4D97-AF65-F5344CB8AC3E}">
        <p14:creationId xmlns:p14="http://schemas.microsoft.com/office/powerpoint/2010/main" val="3818620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ssistant to the Administrator - Kilchoan Management Ltd, PA344XD">
            <a:extLst>
              <a:ext uri="{FF2B5EF4-FFF2-40B4-BE49-F238E27FC236}">
                <a16:creationId xmlns:a16="http://schemas.microsoft.com/office/drawing/2014/main" id="{91CCA50E-FCDD-796E-8615-3790684B3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199" y="841822"/>
            <a:ext cx="2098329" cy="19506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Biotechnology and Biological Sciences Research Council">
            <a:extLst>
              <a:ext uri="{FF2B5EF4-FFF2-40B4-BE49-F238E27FC236}">
                <a16:creationId xmlns:a16="http://schemas.microsoft.com/office/drawing/2014/main" id="{A4201AB3-C986-2006-F890-9B3CCDC92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901" y="2880003"/>
            <a:ext cx="2103023" cy="1798877"/>
          </a:xfrm>
          <a:prstGeom prst="rect">
            <a:avLst/>
          </a:prstGeom>
          <a:solidFill>
            <a:schemeClr val="bg1"/>
          </a:solidFill>
          <a:ln>
            <a:solidFill>
              <a:schemeClr val="bg1"/>
            </a:solidFill>
          </a:ln>
        </p:spPr>
      </p:pic>
      <p:pic>
        <p:nvPicPr>
          <p:cNvPr id="7" name="Picture 42" descr="Text&#10;&#10;Description automatically generated">
            <a:extLst>
              <a:ext uri="{FF2B5EF4-FFF2-40B4-BE49-F238E27FC236}">
                <a16:creationId xmlns:a16="http://schemas.microsoft.com/office/drawing/2014/main" id="{5043E4BB-77CD-7C8B-5D9F-8E996E5402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0968" y="74636"/>
            <a:ext cx="1833919" cy="60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192;p41">
            <a:extLst>
              <a:ext uri="{FF2B5EF4-FFF2-40B4-BE49-F238E27FC236}">
                <a16:creationId xmlns:a16="http://schemas.microsoft.com/office/drawing/2014/main" id="{E6C8AF6C-FD52-4E9F-687B-115D3F0356B5}"/>
              </a:ext>
            </a:extLst>
          </p:cNvPr>
          <p:cNvSpPr txBox="1">
            <a:spLocks/>
          </p:cNvSpPr>
          <p:nvPr/>
        </p:nvSpPr>
        <p:spPr>
          <a:xfrm>
            <a:off x="-113683" y="-148418"/>
            <a:ext cx="5927630" cy="6685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Yeseva One"/>
              <a:buNone/>
              <a:defRPr sz="33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2pPr>
            <a:lvl3pPr marR="0" lvl="2"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3pPr>
            <a:lvl4pPr marR="0" lvl="3"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4pPr>
            <a:lvl5pPr marR="0" lvl="4"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5pPr>
            <a:lvl6pPr marR="0" lvl="5"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6pPr>
            <a:lvl7pPr marR="0" lvl="6"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7pPr>
            <a:lvl8pPr marR="0" lvl="7"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8pPr>
            <a:lvl9pPr marR="0" lvl="8"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9pPr>
          </a:lstStyle>
          <a:p>
            <a:pPr algn="ctr"/>
            <a:r>
              <a:rPr lang="en-GB" sz="2000" dirty="0">
                <a:solidFill>
                  <a:schemeClr val="bg1"/>
                </a:solidFill>
                <a:latin typeface="Aptos"/>
                <a:cs typeface="Arial"/>
                <a:sym typeface="Arial"/>
              </a:rPr>
              <a:t>Special thanks to project supervisors and partners:</a:t>
            </a:r>
          </a:p>
        </p:txBody>
      </p:sp>
      <p:sp>
        <p:nvSpPr>
          <p:cNvPr id="8" name="TextBox 7">
            <a:extLst>
              <a:ext uri="{FF2B5EF4-FFF2-40B4-BE49-F238E27FC236}">
                <a16:creationId xmlns:a16="http://schemas.microsoft.com/office/drawing/2014/main" id="{36371B91-0A37-8C84-1EDB-566A7FD69FDE}"/>
              </a:ext>
            </a:extLst>
          </p:cNvPr>
          <p:cNvSpPr txBox="1"/>
          <p:nvPr/>
        </p:nvSpPr>
        <p:spPr>
          <a:xfrm>
            <a:off x="18674" y="2338820"/>
            <a:ext cx="6888683" cy="461665"/>
          </a:xfrm>
          <a:prstGeom prst="rect">
            <a:avLst/>
          </a:prstGeom>
          <a:noFill/>
        </p:spPr>
        <p:txBody>
          <a:bodyPr wrap="square" lIns="91440" tIns="45720" rIns="91440" bIns="45720" rtlCol="0" anchor="t">
            <a:spAutoFit/>
          </a:bodyPr>
          <a:lstStyle/>
          <a:p>
            <a:r>
              <a:rPr lang="en-GB" sz="1200" dirty="0">
                <a:solidFill>
                  <a:schemeClr val="bg1"/>
                </a:solidFill>
              </a:rPr>
              <a:t>Dr Sofie </a:t>
            </a:r>
            <a:r>
              <a:rPr lang="en-GB" sz="1200" dirty="0" err="1">
                <a:solidFill>
                  <a:schemeClr val="bg1"/>
                </a:solidFill>
              </a:rPr>
              <a:t>Spatharis</a:t>
            </a:r>
            <a:r>
              <a:rPr lang="en-GB" sz="1200" dirty="0">
                <a:solidFill>
                  <a:schemeClr val="bg1"/>
                </a:solidFill>
              </a:rPr>
              <a:t>        Prof Martin Llewellyn   Dr Anna McGregor     Marnik Van </a:t>
            </a:r>
            <a:r>
              <a:rPr lang="en-GB" sz="1200" dirty="0" err="1">
                <a:solidFill>
                  <a:schemeClr val="bg1"/>
                </a:solidFill>
              </a:rPr>
              <a:t>Cauter</a:t>
            </a:r>
            <a:endParaRPr lang="en-GB" sz="1200" dirty="0">
              <a:solidFill>
                <a:schemeClr val="bg1"/>
              </a:solidFill>
            </a:endParaRPr>
          </a:p>
          <a:p>
            <a:r>
              <a:rPr lang="en-GB" sz="1200" dirty="0">
                <a:solidFill>
                  <a:schemeClr val="bg1"/>
                </a:solidFill>
              </a:rPr>
              <a:t>      </a:t>
            </a:r>
            <a:r>
              <a:rPr lang="en-GB" sz="1200" dirty="0" err="1">
                <a:solidFill>
                  <a:schemeClr val="bg1"/>
                </a:solidFill>
              </a:rPr>
              <a:t>UoG</a:t>
            </a:r>
            <a:r>
              <a:rPr lang="en-GB" sz="1200" dirty="0">
                <a:solidFill>
                  <a:schemeClr val="bg1"/>
                </a:solidFill>
              </a:rPr>
              <a:t>                                        </a:t>
            </a:r>
            <a:r>
              <a:rPr lang="en-GB" sz="1200" dirty="0" err="1">
                <a:solidFill>
                  <a:schemeClr val="bg1"/>
                </a:solidFill>
              </a:rPr>
              <a:t>UoG</a:t>
            </a:r>
            <a:r>
              <a:rPr lang="en-GB" sz="1200" dirty="0">
                <a:solidFill>
                  <a:schemeClr val="bg1"/>
                </a:solidFill>
              </a:rPr>
              <a:t>                        </a:t>
            </a:r>
            <a:r>
              <a:rPr lang="en-GB" sz="1200" dirty="0" err="1">
                <a:solidFill>
                  <a:schemeClr val="bg1"/>
                </a:solidFill>
              </a:rPr>
              <a:t>UoG</a:t>
            </a:r>
            <a:r>
              <a:rPr lang="en-GB" sz="1200" dirty="0">
                <a:solidFill>
                  <a:schemeClr val="bg1"/>
                </a:solidFill>
              </a:rPr>
              <a:t>           </a:t>
            </a:r>
            <a:r>
              <a:rPr lang="en-GB" sz="1200" dirty="0" err="1">
                <a:solidFill>
                  <a:schemeClr val="bg1"/>
                </a:solidFill>
              </a:rPr>
              <a:t>Kilchoan</a:t>
            </a:r>
            <a:r>
              <a:rPr lang="en-GB" sz="1200" dirty="0">
                <a:solidFill>
                  <a:schemeClr val="bg1"/>
                </a:solidFill>
              </a:rPr>
              <a:t> Melfort Trust</a:t>
            </a:r>
            <a:endParaRPr lang="en-GB" dirty="0">
              <a:solidFill>
                <a:schemeClr val="bg1"/>
              </a:solidFill>
            </a:endParaRPr>
          </a:p>
        </p:txBody>
      </p:sp>
      <p:pic>
        <p:nvPicPr>
          <p:cNvPr id="2" name="Picture 1" descr="Sofie Spatharis headshot">
            <a:extLst>
              <a:ext uri="{FF2B5EF4-FFF2-40B4-BE49-F238E27FC236}">
                <a16:creationId xmlns:a16="http://schemas.microsoft.com/office/drawing/2014/main" id="{7133DEEC-41C7-E549-7006-9DC72B400B3C}"/>
              </a:ext>
            </a:extLst>
          </p:cNvPr>
          <p:cNvPicPr>
            <a:picLocks noChangeAspect="1"/>
          </p:cNvPicPr>
          <p:nvPr/>
        </p:nvPicPr>
        <p:blipFill>
          <a:blip r:embed="rId6"/>
          <a:stretch>
            <a:fillRect/>
          </a:stretch>
        </p:blipFill>
        <p:spPr>
          <a:xfrm>
            <a:off x="93595" y="449483"/>
            <a:ext cx="1731696" cy="1807559"/>
          </a:xfrm>
          <a:prstGeom prst="rect">
            <a:avLst/>
          </a:prstGeom>
        </p:spPr>
      </p:pic>
      <p:pic>
        <p:nvPicPr>
          <p:cNvPr id="3" name="Picture 2" descr="Dr Martin Llewellyn">
            <a:extLst>
              <a:ext uri="{FF2B5EF4-FFF2-40B4-BE49-F238E27FC236}">
                <a16:creationId xmlns:a16="http://schemas.microsoft.com/office/drawing/2014/main" id="{36B53E3A-E61D-5174-8D16-315E1CC05C13}"/>
              </a:ext>
            </a:extLst>
          </p:cNvPr>
          <p:cNvPicPr>
            <a:picLocks noChangeAspect="1"/>
          </p:cNvPicPr>
          <p:nvPr/>
        </p:nvPicPr>
        <p:blipFill>
          <a:blip r:embed="rId7"/>
          <a:stretch>
            <a:fillRect/>
          </a:stretch>
        </p:blipFill>
        <p:spPr>
          <a:xfrm>
            <a:off x="1843173" y="450313"/>
            <a:ext cx="1599003" cy="1806653"/>
          </a:xfrm>
          <a:prstGeom prst="rect">
            <a:avLst/>
          </a:prstGeom>
        </p:spPr>
      </p:pic>
      <p:pic>
        <p:nvPicPr>
          <p:cNvPr id="4" name="Picture 3" descr="Anna McGregor - Senior Lecturer - University of Glasgow ...">
            <a:extLst>
              <a:ext uri="{FF2B5EF4-FFF2-40B4-BE49-F238E27FC236}">
                <a16:creationId xmlns:a16="http://schemas.microsoft.com/office/drawing/2014/main" id="{8F70B05A-6A56-D432-FCB2-947B9CD51F5E}"/>
              </a:ext>
            </a:extLst>
          </p:cNvPr>
          <p:cNvPicPr>
            <a:picLocks noChangeAspect="1"/>
          </p:cNvPicPr>
          <p:nvPr/>
        </p:nvPicPr>
        <p:blipFill>
          <a:blip r:embed="rId8"/>
          <a:srcRect l="20114" t="-69" r="-254" b="-271"/>
          <a:stretch/>
        </p:blipFill>
        <p:spPr>
          <a:xfrm>
            <a:off x="3463016" y="455060"/>
            <a:ext cx="1486470" cy="1805096"/>
          </a:xfrm>
          <a:prstGeom prst="rect">
            <a:avLst/>
          </a:prstGeom>
        </p:spPr>
      </p:pic>
      <p:pic>
        <p:nvPicPr>
          <p:cNvPr id="9" name="Picture 8" descr="Education and Engagement – Kilchoan Melfort Trust, Argyll, Oban, Scotland">
            <a:extLst>
              <a:ext uri="{FF2B5EF4-FFF2-40B4-BE49-F238E27FC236}">
                <a16:creationId xmlns:a16="http://schemas.microsoft.com/office/drawing/2014/main" id="{0D535FAD-63AD-FA49-B76B-D78BB542C05F}"/>
              </a:ext>
            </a:extLst>
          </p:cNvPr>
          <p:cNvPicPr>
            <a:picLocks noChangeAspect="1"/>
          </p:cNvPicPr>
          <p:nvPr/>
        </p:nvPicPr>
        <p:blipFill>
          <a:blip r:embed="rId9"/>
          <a:stretch>
            <a:fillRect/>
          </a:stretch>
        </p:blipFill>
        <p:spPr>
          <a:xfrm>
            <a:off x="4969052" y="449916"/>
            <a:ext cx="1352383" cy="1806688"/>
          </a:xfrm>
          <a:prstGeom prst="rect">
            <a:avLst/>
          </a:prstGeom>
        </p:spPr>
      </p:pic>
      <p:sp>
        <p:nvSpPr>
          <p:cNvPr id="11" name="TextBox 10">
            <a:extLst>
              <a:ext uri="{FF2B5EF4-FFF2-40B4-BE49-F238E27FC236}">
                <a16:creationId xmlns:a16="http://schemas.microsoft.com/office/drawing/2014/main" id="{4C554051-3A9C-3C33-B1A7-1BD0325AC1ED}"/>
              </a:ext>
            </a:extLst>
          </p:cNvPr>
          <p:cNvSpPr txBox="1"/>
          <p:nvPr/>
        </p:nvSpPr>
        <p:spPr>
          <a:xfrm>
            <a:off x="3631764" y="4761096"/>
            <a:ext cx="5591755" cy="307777"/>
          </a:xfrm>
          <a:prstGeom prst="rect">
            <a:avLst/>
          </a:prstGeom>
          <a:noFill/>
        </p:spPr>
        <p:txBody>
          <a:bodyPr wrap="square">
            <a:spAutoFit/>
          </a:bodyPr>
          <a:lstStyle/>
          <a:p>
            <a:r>
              <a:rPr lang="en-US" dirty="0">
                <a:solidFill>
                  <a:schemeClr val="bg1"/>
                </a:solidFill>
                <a:latin typeface="Helvetica"/>
                <a:cs typeface="Helvetica"/>
              </a:rPr>
              <a:t>BBSRC 2023 Sustainable Aquaculture Partnerships for Innovation</a:t>
            </a:r>
            <a:endParaRPr lang="en-GB" dirty="0">
              <a:solidFill>
                <a:schemeClr val="bg1"/>
              </a:solidFill>
            </a:endParaRPr>
          </a:p>
        </p:txBody>
      </p:sp>
      <p:sp>
        <p:nvSpPr>
          <p:cNvPr id="5" name="TextBox 4">
            <a:extLst>
              <a:ext uri="{FF2B5EF4-FFF2-40B4-BE49-F238E27FC236}">
                <a16:creationId xmlns:a16="http://schemas.microsoft.com/office/drawing/2014/main" id="{B0DD9C3A-6491-3A54-93C8-DB790812DC03}"/>
              </a:ext>
            </a:extLst>
          </p:cNvPr>
          <p:cNvSpPr txBox="1"/>
          <p:nvPr/>
        </p:nvSpPr>
        <p:spPr>
          <a:xfrm>
            <a:off x="222191" y="3140052"/>
            <a:ext cx="6685165" cy="307777"/>
          </a:xfrm>
          <a:prstGeom prst="rect">
            <a:avLst/>
          </a:prstGeom>
          <a:noFill/>
        </p:spPr>
        <p:txBody>
          <a:bodyPr wrap="square" rtlCol="0">
            <a:spAutoFit/>
          </a:bodyPr>
          <a:lstStyle/>
          <a:p>
            <a:r>
              <a:rPr lang="en-GB" dirty="0">
                <a:solidFill>
                  <a:schemeClr val="bg1"/>
                </a:solidFill>
                <a:latin typeface="Aptos" panose="020B0004020202020204" pitchFamily="34" charset="0"/>
              </a:rPr>
              <a:t>Brendan Robertson  	Claire Dagen      Chris </a:t>
            </a:r>
            <a:r>
              <a:rPr lang="en-GB" dirty="0" err="1">
                <a:solidFill>
                  <a:schemeClr val="bg1"/>
                </a:solidFill>
                <a:latin typeface="Aptos" panose="020B0004020202020204" pitchFamily="34" charset="0"/>
              </a:rPr>
              <a:t>Proudlove</a:t>
            </a:r>
            <a:r>
              <a:rPr lang="en-GB" dirty="0">
                <a:solidFill>
                  <a:schemeClr val="bg1"/>
                </a:solidFill>
                <a:latin typeface="Aptos" panose="020B0004020202020204" pitchFamily="34" charset="0"/>
              </a:rPr>
              <a:t> 	Joshua Madely</a:t>
            </a:r>
          </a:p>
        </p:txBody>
      </p:sp>
    </p:spTree>
    <p:extLst>
      <p:ext uri="{BB962C8B-B14F-4D97-AF65-F5344CB8AC3E}">
        <p14:creationId xmlns:p14="http://schemas.microsoft.com/office/powerpoint/2010/main" val="3425652053"/>
      </p:ext>
    </p:extLst>
  </p:cSld>
  <p:clrMapOvr>
    <a:masterClrMapping/>
  </p:clrMapOvr>
  <mc:AlternateContent xmlns:mc="http://schemas.openxmlformats.org/markup-compatibility/2006">
    <mc:Choice xmlns:p14="http://schemas.microsoft.com/office/powerpoint/2010/main" Requires="p14">
      <p:transition spd="med" p14:dur="700" advTm="62101">
        <p:fade/>
      </p:transition>
    </mc:Choice>
    <mc:Fallback>
      <p:transition spd="med" advTm="62101">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40CC17F-7210-C496-02EC-5713EE3AE076}"/>
              </a:ext>
            </a:extLst>
          </p:cNvPr>
          <p:cNvSpPr txBox="1"/>
          <p:nvPr/>
        </p:nvSpPr>
        <p:spPr>
          <a:xfrm>
            <a:off x="5430131" y="1448370"/>
            <a:ext cx="3474720" cy="2246769"/>
          </a:xfrm>
          <a:prstGeom prst="rect">
            <a:avLst/>
          </a:prstGeom>
          <a:noFill/>
        </p:spPr>
        <p:txBody>
          <a:bodyPr wrap="square" lIns="91440" tIns="45720" rIns="91440" bIns="45720" rtlCol="0" anchor="t">
            <a:spAutoFit/>
          </a:bodyPr>
          <a:lstStyle/>
          <a:p>
            <a:pPr algn="ctr"/>
            <a:r>
              <a:rPr lang="en-GB" sz="2000" dirty="0">
                <a:solidFill>
                  <a:schemeClr val="bg1"/>
                </a:solidFill>
                <a:latin typeface="Aptos Display" panose="020B0004020202020204" pitchFamily="34" charset="0"/>
              </a:rPr>
              <a:t>Thank you for listening </a:t>
            </a:r>
          </a:p>
          <a:p>
            <a:pPr algn="ctr"/>
            <a:endParaRPr lang="en-GB" sz="2000" dirty="0">
              <a:solidFill>
                <a:schemeClr val="bg1"/>
              </a:solidFill>
              <a:latin typeface="Aptos Display" panose="020B0004020202020204" pitchFamily="34" charset="0"/>
            </a:endParaRPr>
          </a:p>
          <a:p>
            <a:pPr algn="ctr"/>
            <a:endParaRPr lang="en-GB" sz="2000" dirty="0">
              <a:solidFill>
                <a:schemeClr val="bg1"/>
              </a:solidFill>
              <a:latin typeface="Aptos Display" panose="020B0004020202020204" pitchFamily="34" charset="0"/>
            </a:endParaRPr>
          </a:p>
          <a:p>
            <a:pPr algn="ctr"/>
            <a:endParaRPr lang="en-GB" sz="2000" dirty="0">
              <a:solidFill>
                <a:schemeClr val="bg1"/>
              </a:solidFill>
              <a:latin typeface="Aptos Display" panose="020B0004020202020204" pitchFamily="34" charset="0"/>
            </a:endParaRPr>
          </a:p>
          <a:p>
            <a:pPr algn="ctr"/>
            <a:r>
              <a:rPr lang="en-GB" sz="2000" dirty="0">
                <a:solidFill>
                  <a:schemeClr val="bg1"/>
                </a:solidFill>
                <a:latin typeface="Aptos Display" panose="020B0004020202020204" pitchFamily="34" charset="0"/>
              </a:rPr>
              <a:t>Calum Young </a:t>
            </a:r>
          </a:p>
          <a:p>
            <a:pPr algn="ctr"/>
            <a:endParaRPr lang="en-GB" sz="2000" dirty="0">
              <a:solidFill>
                <a:schemeClr val="bg1"/>
              </a:solidFill>
              <a:latin typeface="Aptos Display" panose="020B0004020202020204" pitchFamily="34" charset="0"/>
            </a:endParaRPr>
          </a:p>
          <a:p>
            <a:pPr algn="ctr"/>
            <a:r>
              <a:rPr lang="en-GB" sz="2000" dirty="0">
                <a:solidFill>
                  <a:schemeClr val="bg1"/>
                </a:solidFill>
                <a:latin typeface="Aptos Display"/>
              </a:rPr>
              <a:t>Calum.Young@glasgow.ac.uk</a:t>
            </a:r>
            <a:endParaRPr lang="en-GB" dirty="0"/>
          </a:p>
        </p:txBody>
      </p:sp>
      <p:pic>
        <p:nvPicPr>
          <p:cNvPr id="14" name="Picture 42" descr="Text&#10;&#10;Description automatically generated">
            <a:extLst>
              <a:ext uri="{FF2B5EF4-FFF2-40B4-BE49-F238E27FC236}">
                <a16:creationId xmlns:a16="http://schemas.microsoft.com/office/drawing/2014/main" id="{9B351351-BB17-8635-BD34-B8F3513CA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685" y="3937414"/>
            <a:ext cx="1717619" cy="50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erson on a ladder holding a rope&#10;&#10;AI-generated content may be incorrect.">
            <a:extLst>
              <a:ext uri="{FF2B5EF4-FFF2-40B4-BE49-F238E27FC236}">
                <a16:creationId xmlns:a16="http://schemas.microsoft.com/office/drawing/2014/main" id="{914E74F9-7D52-976B-7E5B-3511D101BC87}"/>
              </a:ext>
            </a:extLst>
          </p:cNvPr>
          <p:cNvPicPr>
            <a:picLocks noChangeAspect="1"/>
          </p:cNvPicPr>
          <p:nvPr/>
        </p:nvPicPr>
        <p:blipFill>
          <a:blip r:embed="rId4"/>
          <a:stretch>
            <a:fillRect/>
          </a:stretch>
        </p:blipFill>
        <p:spPr>
          <a:xfrm>
            <a:off x="1117696" y="49596"/>
            <a:ext cx="3783231" cy="5044308"/>
          </a:xfrm>
          <a:prstGeom prst="rect">
            <a:avLst/>
          </a:prstGeom>
        </p:spPr>
      </p:pic>
    </p:spTree>
    <p:extLst>
      <p:ext uri="{BB962C8B-B14F-4D97-AF65-F5344CB8AC3E}">
        <p14:creationId xmlns:p14="http://schemas.microsoft.com/office/powerpoint/2010/main" val="3108906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9381B-2628-13F0-0F68-B1C46DD033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9A2583-7600-34E1-CFA8-B2E510702413}"/>
              </a:ext>
            </a:extLst>
          </p:cNvPr>
          <p:cNvSpPr>
            <a:spLocks noGrp="1"/>
          </p:cNvSpPr>
          <p:nvPr>
            <p:ph type="title"/>
          </p:nvPr>
        </p:nvSpPr>
        <p:spPr>
          <a:xfrm>
            <a:off x="325825" y="288428"/>
            <a:ext cx="6913045" cy="440347"/>
          </a:xfrm>
        </p:spPr>
        <p:txBody>
          <a:bodyPr/>
          <a:lstStyle/>
          <a:p>
            <a:r>
              <a:rPr lang="en-US" sz="2000" dirty="0">
                <a:solidFill>
                  <a:schemeClr val="bg1"/>
                </a:solidFill>
                <a:latin typeface="Aptos Display" panose="020B0004020202020204" pitchFamily="34" charset="0"/>
              </a:rPr>
              <a:t>Seaweed-Based Circular Bioeconomy</a:t>
            </a:r>
          </a:p>
        </p:txBody>
      </p:sp>
      <p:sp>
        <p:nvSpPr>
          <p:cNvPr id="4" name="TextBox 3">
            <a:extLst>
              <a:ext uri="{FF2B5EF4-FFF2-40B4-BE49-F238E27FC236}">
                <a16:creationId xmlns:a16="http://schemas.microsoft.com/office/drawing/2014/main" id="{61A63696-2FD8-E1C9-6A7E-5619E140D89D}"/>
              </a:ext>
            </a:extLst>
          </p:cNvPr>
          <p:cNvSpPr txBox="1"/>
          <p:nvPr/>
        </p:nvSpPr>
        <p:spPr>
          <a:xfrm>
            <a:off x="54405" y="617544"/>
            <a:ext cx="7455877" cy="2031325"/>
          </a:xfrm>
          <a:prstGeom prst="rect">
            <a:avLst/>
          </a:prstGeom>
          <a:noFill/>
        </p:spPr>
        <p:txBody>
          <a:bodyPr wrap="square" rtlCol="0">
            <a:spAutoFit/>
          </a:bodyPr>
          <a:lstStyle/>
          <a:p>
            <a:endParaRPr lang="en-GB" dirty="0">
              <a:solidFill>
                <a:schemeClr val="bg1"/>
              </a:solidFill>
              <a:latin typeface="Aptos Display" panose="020B0004020202020204" pitchFamily="34" charset="0"/>
            </a:endParaRPr>
          </a:p>
          <a:p>
            <a:endParaRPr lang="en-GB" dirty="0">
              <a:solidFill>
                <a:schemeClr val="bg1"/>
              </a:solidFill>
              <a:latin typeface="Aptos Display" panose="020B0004020202020204" pitchFamily="34" charset="0"/>
            </a:endParaRPr>
          </a:p>
          <a:p>
            <a:endParaRPr lang="en-GB" dirty="0">
              <a:solidFill>
                <a:schemeClr val="bg1"/>
              </a:solidFill>
              <a:latin typeface="Aptos Display" panose="020B0004020202020204" pitchFamily="34" charset="0"/>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grpSp>
        <p:nvGrpSpPr>
          <p:cNvPr id="7" name="Group 6">
            <a:extLst>
              <a:ext uri="{FF2B5EF4-FFF2-40B4-BE49-F238E27FC236}">
                <a16:creationId xmlns:a16="http://schemas.microsoft.com/office/drawing/2014/main" id="{A5459046-A44C-5A47-D020-214C6D8705AB}"/>
              </a:ext>
            </a:extLst>
          </p:cNvPr>
          <p:cNvGrpSpPr/>
          <p:nvPr/>
        </p:nvGrpSpPr>
        <p:grpSpPr>
          <a:xfrm>
            <a:off x="1817384" y="883001"/>
            <a:ext cx="5407925" cy="3808680"/>
            <a:chOff x="1817377" y="883001"/>
            <a:chExt cx="5407925" cy="3808681"/>
          </a:xfrm>
        </p:grpSpPr>
        <p:pic>
          <p:nvPicPr>
            <p:cNvPr id="5" name="Picture 4">
              <a:extLst>
                <a:ext uri="{FF2B5EF4-FFF2-40B4-BE49-F238E27FC236}">
                  <a16:creationId xmlns:a16="http://schemas.microsoft.com/office/drawing/2014/main" id="{FBB431FC-E14A-D6F0-C22C-F93E45D6BF9B}"/>
                </a:ext>
              </a:extLst>
            </p:cNvPr>
            <p:cNvPicPr>
              <a:picLocks noChangeAspect="1"/>
            </p:cNvPicPr>
            <p:nvPr/>
          </p:nvPicPr>
          <p:blipFill>
            <a:blip r:embed="rId3"/>
            <a:srcRect r="21646"/>
            <a:stretch/>
          </p:blipFill>
          <p:spPr>
            <a:xfrm>
              <a:off x="1918697" y="883001"/>
              <a:ext cx="5306605" cy="3531728"/>
            </a:xfrm>
            <a:prstGeom prst="rect">
              <a:avLst/>
            </a:prstGeom>
          </p:spPr>
        </p:pic>
        <p:sp>
          <p:nvSpPr>
            <p:cNvPr id="6" name="TextBox 5">
              <a:extLst>
                <a:ext uri="{FF2B5EF4-FFF2-40B4-BE49-F238E27FC236}">
                  <a16:creationId xmlns:a16="http://schemas.microsoft.com/office/drawing/2014/main" id="{8803D78C-8A1B-6AE7-F753-CF0AD9EB652B}"/>
                </a:ext>
              </a:extLst>
            </p:cNvPr>
            <p:cNvSpPr txBox="1"/>
            <p:nvPr/>
          </p:nvSpPr>
          <p:spPr>
            <a:xfrm>
              <a:off x="1817377" y="4383905"/>
              <a:ext cx="2345189" cy="307777"/>
            </a:xfrm>
            <a:prstGeom prst="rect">
              <a:avLst/>
            </a:prstGeom>
            <a:noFill/>
          </p:spPr>
          <p:txBody>
            <a:bodyPr wrap="square" rtlCol="0">
              <a:spAutoFit/>
            </a:bodyPr>
            <a:lstStyle/>
            <a:p>
              <a:r>
                <a:rPr lang="en-GB" dirty="0">
                  <a:solidFill>
                    <a:schemeClr val="bg1"/>
                  </a:solidFill>
                  <a:latin typeface="Aptos" panose="020B0004020202020204" pitchFamily="34" charset="0"/>
                </a:rPr>
                <a:t>Duarte et al. (2022)</a:t>
              </a:r>
            </a:p>
          </p:txBody>
        </p:sp>
      </p:grpSp>
    </p:spTree>
    <p:extLst>
      <p:ext uri="{BB962C8B-B14F-4D97-AF65-F5344CB8AC3E}">
        <p14:creationId xmlns:p14="http://schemas.microsoft.com/office/powerpoint/2010/main" val="4037394081"/>
      </p:ext>
    </p:extLst>
  </p:cSld>
  <p:clrMapOvr>
    <a:masterClrMapping/>
  </p:clrMapOvr>
  <mc:AlternateContent xmlns:mc="http://schemas.openxmlformats.org/markup-compatibility/2006">
    <mc:Choice xmlns:p14="http://schemas.microsoft.com/office/powerpoint/2010/main" Requires="p14">
      <p:transition spd="med" p14:dur="700" advTm="8589">
        <p:fade/>
      </p:transition>
    </mc:Choice>
    <mc:Fallback>
      <p:transition spd="med" advTm="858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3B79D-0480-6130-FC56-DF3403B454E2}"/>
            </a:ext>
          </a:extLst>
        </p:cNvPr>
        <p:cNvGrpSpPr/>
        <p:nvPr/>
      </p:nvGrpSpPr>
      <p:grpSpPr>
        <a:xfrm>
          <a:off x="0" y="0"/>
          <a:ext cx="0" cy="0"/>
          <a:chOff x="0" y="0"/>
          <a:chExt cx="0" cy="0"/>
        </a:xfrm>
      </p:grpSpPr>
      <p:pic>
        <p:nvPicPr>
          <p:cNvPr id="8" name="Picture 7" descr="A map of the world with different colored countries/regions&#10;&#10;AI-generated content may be incorrect.">
            <a:extLst>
              <a:ext uri="{FF2B5EF4-FFF2-40B4-BE49-F238E27FC236}">
                <a16:creationId xmlns:a16="http://schemas.microsoft.com/office/drawing/2014/main" id="{207E46F1-A7C1-B683-ADAB-4963A914B0DE}"/>
              </a:ext>
            </a:extLst>
          </p:cNvPr>
          <p:cNvPicPr>
            <a:picLocks noChangeAspect="1"/>
          </p:cNvPicPr>
          <p:nvPr/>
        </p:nvPicPr>
        <p:blipFill>
          <a:blip r:embed="rId3"/>
          <a:stretch>
            <a:fillRect/>
          </a:stretch>
        </p:blipFill>
        <p:spPr>
          <a:xfrm>
            <a:off x="944744" y="201851"/>
            <a:ext cx="7554769" cy="433699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DAA77FF9-F49C-2CE7-B7CB-2A528A8848AF}"/>
              </a:ext>
            </a:extLst>
          </p:cNvPr>
          <p:cNvSpPr txBox="1"/>
          <p:nvPr/>
        </p:nvSpPr>
        <p:spPr>
          <a:xfrm>
            <a:off x="794618" y="4538851"/>
            <a:ext cx="5879140" cy="307777"/>
          </a:xfrm>
          <a:prstGeom prst="rect">
            <a:avLst/>
          </a:prstGeom>
          <a:noFill/>
        </p:spPr>
        <p:txBody>
          <a:bodyPr wrap="square" rtlCol="0">
            <a:spAutoFit/>
          </a:bodyPr>
          <a:lstStyle/>
          <a:p>
            <a:r>
              <a:rPr lang="en-GB" dirty="0">
                <a:solidFill>
                  <a:schemeClr val="bg1"/>
                </a:solidFill>
                <a:latin typeface="Aptos" panose="020B0004020202020204" pitchFamily="34" charset="0"/>
              </a:rPr>
              <a:t>Seaweed production in the year 2019 - Zhang et al. (2022)</a:t>
            </a:r>
          </a:p>
        </p:txBody>
      </p:sp>
    </p:spTree>
    <p:extLst>
      <p:ext uri="{BB962C8B-B14F-4D97-AF65-F5344CB8AC3E}">
        <p14:creationId xmlns:p14="http://schemas.microsoft.com/office/powerpoint/2010/main" val="3614635639"/>
      </p:ext>
    </p:extLst>
  </p:cSld>
  <p:clrMapOvr>
    <a:masterClrMapping/>
  </p:clrMapOvr>
  <mc:AlternateContent xmlns:mc="http://schemas.openxmlformats.org/markup-compatibility/2006">
    <mc:Choice xmlns:p14="http://schemas.microsoft.com/office/powerpoint/2010/main" Requires="p14">
      <p:transition spd="med" p14:dur="700" advTm="8589">
        <p:fade/>
      </p:transition>
    </mc:Choice>
    <mc:Fallback>
      <p:transition spd="med" advTm="858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6D0E-04EB-04DA-8AA7-C12BDC06C728}"/>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9D0CA54-019F-A1A0-FD33-AD9406A50B23}"/>
              </a:ext>
            </a:extLst>
          </p:cNvPr>
          <p:cNvSpPr txBox="1"/>
          <p:nvPr/>
        </p:nvSpPr>
        <p:spPr>
          <a:xfrm>
            <a:off x="4397627" y="3473355"/>
            <a:ext cx="5879140" cy="307777"/>
          </a:xfrm>
          <a:prstGeom prst="rect">
            <a:avLst/>
          </a:prstGeom>
          <a:noFill/>
        </p:spPr>
        <p:txBody>
          <a:bodyPr wrap="square" rtlCol="0">
            <a:spAutoFit/>
          </a:bodyPr>
          <a:lstStyle/>
          <a:p>
            <a:r>
              <a:rPr lang="en-GB" dirty="0">
                <a:solidFill>
                  <a:schemeClr val="bg1"/>
                </a:solidFill>
                <a:latin typeface="Aptos" panose="020B0004020202020204" pitchFamily="34" charset="0"/>
              </a:rPr>
              <a:t>Seaweed Processing Plant | Eco Cascade CIC | </a:t>
            </a:r>
            <a:r>
              <a:rPr lang="en-GB" dirty="0" err="1">
                <a:solidFill>
                  <a:schemeClr val="bg1"/>
                </a:solidFill>
                <a:latin typeface="Aptos" panose="020B0004020202020204" pitchFamily="34" charset="0"/>
              </a:rPr>
              <a:t>GlenFarrow</a:t>
            </a:r>
            <a:r>
              <a:rPr lang="en-GB" dirty="0">
                <a:solidFill>
                  <a:schemeClr val="bg1"/>
                </a:solidFill>
                <a:latin typeface="Aptos" panose="020B0004020202020204" pitchFamily="34" charset="0"/>
              </a:rPr>
              <a:t>)</a:t>
            </a:r>
          </a:p>
        </p:txBody>
      </p:sp>
      <p:pic>
        <p:nvPicPr>
          <p:cNvPr id="3074" name="Picture 2" descr="Seaweed Processing Plant | Eco Cascade CIC | GlenFarrow">
            <a:extLst>
              <a:ext uri="{FF2B5EF4-FFF2-40B4-BE49-F238E27FC236}">
                <a16:creationId xmlns:a16="http://schemas.microsoft.com/office/drawing/2014/main" id="{4CC1D9C6-C480-E159-1C29-BF85DC7E2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952" y="747183"/>
            <a:ext cx="4542779" cy="27261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elp help? How Scotland's seaweed ...">
            <a:extLst>
              <a:ext uri="{FF2B5EF4-FFF2-40B4-BE49-F238E27FC236}">
                <a16:creationId xmlns:a16="http://schemas.microsoft.com/office/drawing/2014/main" id="{8104033E-260C-C877-099A-7A366455C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69" y="747184"/>
            <a:ext cx="4148185" cy="2760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86408"/>
      </p:ext>
    </p:extLst>
  </p:cSld>
  <p:clrMapOvr>
    <a:masterClrMapping/>
  </p:clrMapOvr>
  <mc:AlternateContent xmlns:mc="http://schemas.openxmlformats.org/markup-compatibility/2006">
    <mc:Choice xmlns:p14="http://schemas.microsoft.com/office/powerpoint/2010/main" Requires="p14">
      <p:transition spd="med" p14:dur="700" advTm="8589">
        <p:fade/>
      </p:transition>
    </mc:Choice>
    <mc:Fallback>
      <p:transition spd="med" advTm="858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F0EEC7E1-57ED-4476-47AF-8E7E2C3D772F}"/>
            </a:ext>
          </a:extLst>
        </p:cNvPr>
        <p:cNvGrpSpPr/>
        <p:nvPr/>
      </p:nvGrpSpPr>
      <p:grpSpPr>
        <a:xfrm>
          <a:off x="0" y="0"/>
          <a:ext cx="0" cy="0"/>
          <a:chOff x="0" y="0"/>
          <a:chExt cx="0" cy="0"/>
        </a:xfrm>
      </p:grpSpPr>
      <p:sp>
        <p:nvSpPr>
          <p:cNvPr id="202" name="Google Shape;202;p42">
            <a:extLst>
              <a:ext uri="{FF2B5EF4-FFF2-40B4-BE49-F238E27FC236}">
                <a16:creationId xmlns:a16="http://schemas.microsoft.com/office/drawing/2014/main" id="{1DEDD595-73A5-50FE-F711-9A2453B16123}"/>
              </a:ext>
            </a:extLst>
          </p:cNvPr>
          <p:cNvSpPr txBox="1">
            <a:spLocks noGrp="1"/>
          </p:cNvSpPr>
          <p:nvPr>
            <p:ph type="title"/>
          </p:nvPr>
        </p:nvSpPr>
        <p:spPr>
          <a:xfrm>
            <a:off x="218981" y="9277"/>
            <a:ext cx="8211771" cy="588147"/>
          </a:xfrm>
          <a:prstGeom prst="rect">
            <a:avLst/>
          </a:prstGeom>
        </p:spPr>
        <p:txBody>
          <a:bodyPr spcFirstLastPara="1" wrap="square" lIns="91425" tIns="91425" rIns="91425" bIns="91425" anchor="t" anchorCtr="0">
            <a:noAutofit/>
          </a:bodyPr>
          <a:lstStyle/>
          <a:p>
            <a:r>
              <a:rPr lang="en-GB" sz="2000" dirty="0">
                <a:solidFill>
                  <a:schemeClr val="bg1"/>
                </a:solidFill>
                <a:latin typeface="Aptos"/>
              </a:rPr>
              <a:t>Seaweed Epibionts / Biofouling Species</a:t>
            </a:r>
            <a:endParaRPr lang="en" sz="2000" dirty="0">
              <a:solidFill>
                <a:schemeClr val="bg1"/>
              </a:solidFill>
              <a:latin typeface="Aptos"/>
            </a:endParaRPr>
          </a:p>
        </p:txBody>
      </p:sp>
      <p:grpSp>
        <p:nvGrpSpPr>
          <p:cNvPr id="6" name="Group 5">
            <a:extLst>
              <a:ext uri="{FF2B5EF4-FFF2-40B4-BE49-F238E27FC236}">
                <a16:creationId xmlns:a16="http://schemas.microsoft.com/office/drawing/2014/main" id="{12E4B13B-7C60-C328-7907-40BBB43AE1A1}"/>
              </a:ext>
            </a:extLst>
          </p:cNvPr>
          <p:cNvGrpSpPr/>
          <p:nvPr/>
        </p:nvGrpSpPr>
        <p:grpSpPr>
          <a:xfrm>
            <a:off x="682321" y="717641"/>
            <a:ext cx="3219407" cy="3742626"/>
            <a:chOff x="873552" y="756574"/>
            <a:chExt cx="2926733" cy="3402386"/>
          </a:xfrm>
        </p:grpSpPr>
        <p:pic>
          <p:nvPicPr>
            <p:cNvPr id="5122" name="Picture 2" descr="undefined">
              <a:extLst>
                <a:ext uri="{FF2B5EF4-FFF2-40B4-BE49-F238E27FC236}">
                  <a16:creationId xmlns:a16="http://schemas.microsoft.com/office/drawing/2014/main" id="{B481E89A-1448-3F33-8400-A63F4A8B9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552" y="756574"/>
              <a:ext cx="2926733" cy="2926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D93348-667E-FE3D-C319-755E925A82A7}"/>
                </a:ext>
              </a:extLst>
            </p:cNvPr>
            <p:cNvSpPr txBox="1"/>
            <p:nvPr/>
          </p:nvSpPr>
          <p:spPr>
            <a:xfrm>
              <a:off x="957612" y="3683306"/>
              <a:ext cx="2809512" cy="475654"/>
            </a:xfrm>
            <a:prstGeom prst="rect">
              <a:avLst/>
            </a:prstGeom>
            <a:noFill/>
          </p:spPr>
          <p:txBody>
            <a:bodyPr wrap="square" rtlCol="0">
              <a:spAutoFit/>
            </a:bodyPr>
            <a:lstStyle/>
            <a:p>
              <a:pPr algn="ctr"/>
              <a:r>
                <a:rPr lang="en-GB" dirty="0">
                  <a:solidFill>
                    <a:schemeClr val="bg1"/>
                  </a:solidFill>
                </a:rPr>
                <a:t>Bryozoan </a:t>
              </a:r>
              <a:r>
                <a:rPr lang="en-GB" dirty="0" err="1">
                  <a:solidFill>
                    <a:schemeClr val="bg1"/>
                  </a:solidFill>
                </a:rPr>
                <a:t>cyphonaute</a:t>
              </a:r>
              <a:r>
                <a:rPr lang="en-GB" dirty="0">
                  <a:solidFill>
                    <a:schemeClr val="bg1"/>
                  </a:solidFill>
                </a:rPr>
                <a:t> </a:t>
              </a:r>
            </a:p>
            <a:p>
              <a:pPr algn="ctr"/>
              <a:r>
                <a:rPr lang="en-GB" dirty="0">
                  <a:solidFill>
                    <a:schemeClr val="bg1"/>
                  </a:solidFill>
                </a:rPr>
                <a:t>(plankton)</a:t>
              </a:r>
              <a:endParaRPr lang="en-GB" i="1" dirty="0">
                <a:solidFill>
                  <a:schemeClr val="bg1"/>
                </a:solidFill>
              </a:endParaRPr>
            </a:p>
          </p:txBody>
        </p:sp>
      </p:grpSp>
      <p:sp>
        <p:nvSpPr>
          <p:cNvPr id="11" name="Arrow: Right 10">
            <a:extLst>
              <a:ext uri="{FF2B5EF4-FFF2-40B4-BE49-F238E27FC236}">
                <a16:creationId xmlns:a16="http://schemas.microsoft.com/office/drawing/2014/main" id="{DADE5A60-1748-72A2-1238-6E94BDDF96DD}"/>
              </a:ext>
            </a:extLst>
          </p:cNvPr>
          <p:cNvSpPr/>
          <p:nvPr/>
        </p:nvSpPr>
        <p:spPr>
          <a:xfrm>
            <a:off x="4150760" y="1993184"/>
            <a:ext cx="744976" cy="58814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
            <a:extLst>
              <a:ext uri="{FF2B5EF4-FFF2-40B4-BE49-F238E27FC236}">
                <a16:creationId xmlns:a16="http://schemas.microsoft.com/office/drawing/2014/main" id="{BB42D764-56E0-ECC2-7D4E-27B7BA9ED6D3}"/>
              </a:ext>
            </a:extLst>
          </p:cNvPr>
          <p:cNvGrpSpPr/>
          <p:nvPr/>
        </p:nvGrpSpPr>
        <p:grpSpPr>
          <a:xfrm>
            <a:off x="5131024" y="720712"/>
            <a:ext cx="3219406" cy="3742627"/>
            <a:chOff x="873552" y="756574"/>
            <a:chExt cx="2926733" cy="3402386"/>
          </a:xfrm>
        </p:grpSpPr>
        <p:sp>
          <p:nvSpPr>
            <p:cNvPr id="13" name="TextBox 12">
              <a:extLst>
                <a:ext uri="{FF2B5EF4-FFF2-40B4-BE49-F238E27FC236}">
                  <a16:creationId xmlns:a16="http://schemas.microsoft.com/office/drawing/2014/main" id="{630F650C-EBAA-2DC4-0FD1-DF8192B5DF22}"/>
                </a:ext>
              </a:extLst>
            </p:cNvPr>
            <p:cNvSpPr txBox="1"/>
            <p:nvPr/>
          </p:nvSpPr>
          <p:spPr>
            <a:xfrm>
              <a:off x="873552" y="3683306"/>
              <a:ext cx="2926733" cy="475654"/>
            </a:xfrm>
            <a:prstGeom prst="rect">
              <a:avLst/>
            </a:prstGeom>
            <a:noFill/>
          </p:spPr>
          <p:txBody>
            <a:bodyPr wrap="square" rtlCol="0">
              <a:spAutoFit/>
            </a:bodyPr>
            <a:lstStyle/>
            <a:p>
              <a:pPr algn="ctr"/>
              <a:r>
                <a:rPr lang="en-GB" dirty="0">
                  <a:solidFill>
                    <a:schemeClr val="bg1"/>
                  </a:solidFill>
                </a:rPr>
                <a:t>Bryozoan mat : </a:t>
              </a:r>
              <a:r>
                <a:rPr lang="en-GB" i="1" dirty="0">
                  <a:solidFill>
                    <a:schemeClr val="bg1"/>
                  </a:solidFill>
                </a:rPr>
                <a:t>M. </a:t>
              </a:r>
              <a:r>
                <a:rPr lang="en-GB" i="1" dirty="0" err="1">
                  <a:solidFill>
                    <a:schemeClr val="bg1"/>
                  </a:solidFill>
                </a:rPr>
                <a:t>membranacea</a:t>
              </a:r>
              <a:r>
                <a:rPr lang="en-GB" i="1" dirty="0">
                  <a:solidFill>
                    <a:schemeClr val="bg1"/>
                  </a:solidFill>
                </a:rPr>
                <a:t> (biofouling)</a:t>
              </a:r>
            </a:p>
          </p:txBody>
        </p:sp>
        <p:pic>
          <p:nvPicPr>
            <p:cNvPr id="14" name="Picture 13" descr="Close-up of a fish on the ground&#10;&#10;Description automatically generated">
              <a:extLst>
                <a:ext uri="{FF2B5EF4-FFF2-40B4-BE49-F238E27FC236}">
                  <a16:creationId xmlns:a16="http://schemas.microsoft.com/office/drawing/2014/main" id="{833AEBEB-4C50-0194-B7EE-3C105BAB53AD}"/>
                </a:ext>
              </a:extLst>
            </p:cNvPr>
            <p:cNvPicPr>
              <a:picLocks noChangeAspect="1"/>
            </p:cNvPicPr>
            <p:nvPr/>
          </p:nvPicPr>
          <p:blipFill>
            <a:blip r:embed="rId4"/>
            <a:srcRect l="31042" r="12708"/>
            <a:stretch/>
          </p:blipFill>
          <p:spPr>
            <a:xfrm>
              <a:off x="873552" y="756574"/>
              <a:ext cx="2926733" cy="2926731"/>
            </a:xfrm>
            <a:prstGeom prst="rect">
              <a:avLst/>
            </a:prstGeom>
          </p:spPr>
        </p:pic>
      </p:grpSp>
    </p:spTree>
    <p:extLst>
      <p:ext uri="{BB962C8B-B14F-4D97-AF65-F5344CB8AC3E}">
        <p14:creationId xmlns:p14="http://schemas.microsoft.com/office/powerpoint/2010/main" val="2158431903"/>
      </p:ext>
    </p:extLst>
  </p:cSld>
  <p:clrMapOvr>
    <a:masterClrMapping/>
  </p:clrMapOvr>
  <mc:AlternateContent xmlns:mc="http://schemas.openxmlformats.org/markup-compatibility/2006">
    <mc:Choice xmlns:p14="http://schemas.microsoft.com/office/powerpoint/2010/main" Requires="p14">
      <p:transition spd="med" p14:dur="700" advTm="6881">
        <p:fade/>
      </p:transition>
    </mc:Choice>
    <mc:Fallback>
      <p:transition spd="med" advTm="688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1A374A9A-188A-4F1C-2627-3865A4C0AEEE}"/>
            </a:ext>
          </a:extLst>
        </p:cNvPr>
        <p:cNvGrpSpPr/>
        <p:nvPr/>
      </p:nvGrpSpPr>
      <p:grpSpPr>
        <a:xfrm>
          <a:off x="0" y="0"/>
          <a:ext cx="0" cy="0"/>
          <a:chOff x="0" y="0"/>
          <a:chExt cx="0" cy="0"/>
        </a:xfrm>
      </p:grpSpPr>
      <p:sp>
        <p:nvSpPr>
          <p:cNvPr id="202" name="Google Shape;202;p42">
            <a:extLst>
              <a:ext uri="{FF2B5EF4-FFF2-40B4-BE49-F238E27FC236}">
                <a16:creationId xmlns:a16="http://schemas.microsoft.com/office/drawing/2014/main" id="{FCA66693-BC73-7E72-BDAF-614BDE2DB080}"/>
              </a:ext>
            </a:extLst>
          </p:cNvPr>
          <p:cNvSpPr txBox="1">
            <a:spLocks noGrp="1"/>
          </p:cNvSpPr>
          <p:nvPr>
            <p:ph type="title"/>
          </p:nvPr>
        </p:nvSpPr>
        <p:spPr>
          <a:xfrm>
            <a:off x="218981" y="9277"/>
            <a:ext cx="8211771" cy="588147"/>
          </a:xfrm>
          <a:prstGeom prst="rect">
            <a:avLst/>
          </a:prstGeom>
        </p:spPr>
        <p:txBody>
          <a:bodyPr spcFirstLastPara="1" wrap="square" lIns="91425" tIns="91425" rIns="91425" bIns="91425" anchor="t" anchorCtr="0">
            <a:noAutofit/>
          </a:bodyPr>
          <a:lstStyle/>
          <a:p>
            <a:r>
              <a:rPr lang="en-GB" sz="2000" dirty="0">
                <a:solidFill>
                  <a:schemeClr val="bg1"/>
                </a:solidFill>
                <a:latin typeface="Aptos"/>
              </a:rPr>
              <a:t>Seaweed Epibionts / Biofouling Species</a:t>
            </a:r>
            <a:endParaRPr lang="en" sz="2000" dirty="0">
              <a:solidFill>
                <a:schemeClr val="bg1"/>
              </a:solidFill>
              <a:latin typeface="Aptos"/>
            </a:endParaRPr>
          </a:p>
        </p:txBody>
      </p:sp>
      <p:grpSp>
        <p:nvGrpSpPr>
          <p:cNvPr id="3" name="Group 2">
            <a:extLst>
              <a:ext uri="{FF2B5EF4-FFF2-40B4-BE49-F238E27FC236}">
                <a16:creationId xmlns:a16="http://schemas.microsoft.com/office/drawing/2014/main" id="{FE7DE45F-EC36-C5A3-5912-9DFC8AE500E3}"/>
              </a:ext>
            </a:extLst>
          </p:cNvPr>
          <p:cNvGrpSpPr/>
          <p:nvPr/>
        </p:nvGrpSpPr>
        <p:grpSpPr>
          <a:xfrm>
            <a:off x="117698" y="819026"/>
            <a:ext cx="4207168" cy="3740053"/>
            <a:chOff x="4551451" y="597423"/>
            <a:chExt cx="4207168" cy="3740053"/>
          </a:xfrm>
        </p:grpSpPr>
        <p:sp>
          <p:nvSpPr>
            <p:cNvPr id="5" name="TextBox 4">
              <a:extLst>
                <a:ext uri="{FF2B5EF4-FFF2-40B4-BE49-F238E27FC236}">
                  <a16:creationId xmlns:a16="http://schemas.microsoft.com/office/drawing/2014/main" id="{EC159EA4-EF6D-4083-707A-F52487271111}"/>
                </a:ext>
              </a:extLst>
            </p:cNvPr>
            <p:cNvSpPr txBox="1"/>
            <p:nvPr/>
          </p:nvSpPr>
          <p:spPr>
            <a:xfrm>
              <a:off x="4551451" y="3814256"/>
              <a:ext cx="4207168" cy="523220"/>
            </a:xfrm>
            <a:prstGeom prst="rect">
              <a:avLst/>
            </a:prstGeom>
            <a:noFill/>
          </p:spPr>
          <p:txBody>
            <a:bodyPr wrap="square" rtlCol="0">
              <a:spAutoFit/>
            </a:bodyPr>
            <a:lstStyle/>
            <a:p>
              <a:pPr algn="ctr"/>
              <a:r>
                <a:rPr lang="en-GB" dirty="0">
                  <a:solidFill>
                    <a:schemeClr val="bg1"/>
                  </a:solidFill>
                </a:rPr>
                <a:t>Hydrozoan </a:t>
              </a:r>
              <a:r>
                <a:rPr lang="en-GB" i="1" dirty="0">
                  <a:solidFill>
                    <a:schemeClr val="bg1"/>
                  </a:solidFill>
                </a:rPr>
                <a:t>Obelia sp. </a:t>
              </a:r>
              <a:r>
                <a:rPr lang="en-GB" dirty="0">
                  <a:solidFill>
                    <a:schemeClr val="bg1"/>
                  </a:solidFill>
                </a:rPr>
                <a:t>Medusa</a:t>
              </a:r>
            </a:p>
            <a:p>
              <a:pPr algn="ctr"/>
              <a:r>
                <a:rPr lang="en-GB" dirty="0">
                  <a:solidFill>
                    <a:schemeClr val="bg1"/>
                  </a:solidFill>
                </a:rPr>
                <a:t>(plankton)</a:t>
              </a:r>
            </a:p>
          </p:txBody>
        </p:sp>
        <p:pic>
          <p:nvPicPr>
            <p:cNvPr id="10" name="Picture 2" descr="Mic-UK: The double life of Obelia">
              <a:extLst>
                <a:ext uri="{FF2B5EF4-FFF2-40B4-BE49-F238E27FC236}">
                  <a16:creationId xmlns:a16="http://schemas.microsoft.com/office/drawing/2014/main" id="{3E3CF7BB-0277-04C9-E1D3-5EACE385B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446" y="597423"/>
              <a:ext cx="3458390" cy="320606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Arrow: Right 10">
            <a:extLst>
              <a:ext uri="{FF2B5EF4-FFF2-40B4-BE49-F238E27FC236}">
                <a16:creationId xmlns:a16="http://schemas.microsoft.com/office/drawing/2014/main" id="{BC420FE8-0121-398A-4CBB-F4CB1284B56B}"/>
              </a:ext>
            </a:extLst>
          </p:cNvPr>
          <p:cNvSpPr/>
          <p:nvPr/>
        </p:nvSpPr>
        <p:spPr>
          <a:xfrm>
            <a:off x="4119938" y="1993184"/>
            <a:ext cx="744976" cy="58814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
            <a:extLst>
              <a:ext uri="{FF2B5EF4-FFF2-40B4-BE49-F238E27FC236}">
                <a16:creationId xmlns:a16="http://schemas.microsoft.com/office/drawing/2014/main" id="{BC488761-5092-9F38-DFE2-93CADE0E96A3}"/>
              </a:ext>
            </a:extLst>
          </p:cNvPr>
          <p:cNvGrpSpPr/>
          <p:nvPr/>
        </p:nvGrpSpPr>
        <p:grpSpPr>
          <a:xfrm>
            <a:off x="4936831" y="815311"/>
            <a:ext cx="3662969" cy="3742625"/>
            <a:chOff x="4461515" y="756574"/>
            <a:chExt cx="3329972" cy="3402385"/>
          </a:xfrm>
        </p:grpSpPr>
        <p:sp>
          <p:nvSpPr>
            <p:cNvPr id="13" name="TextBox 12">
              <a:extLst>
                <a:ext uri="{FF2B5EF4-FFF2-40B4-BE49-F238E27FC236}">
                  <a16:creationId xmlns:a16="http://schemas.microsoft.com/office/drawing/2014/main" id="{0279F973-4CE0-E4E5-A48C-2DFCEFA1AF58}"/>
                </a:ext>
              </a:extLst>
            </p:cNvPr>
            <p:cNvSpPr txBox="1"/>
            <p:nvPr/>
          </p:nvSpPr>
          <p:spPr>
            <a:xfrm>
              <a:off x="4461515" y="3683305"/>
              <a:ext cx="3329972" cy="475654"/>
            </a:xfrm>
            <a:prstGeom prst="rect">
              <a:avLst/>
            </a:prstGeom>
            <a:noFill/>
          </p:spPr>
          <p:txBody>
            <a:bodyPr wrap="square" rtlCol="0">
              <a:spAutoFit/>
            </a:bodyPr>
            <a:lstStyle/>
            <a:p>
              <a:pPr algn="ctr"/>
              <a:r>
                <a:rPr lang="en-GB" dirty="0">
                  <a:solidFill>
                    <a:schemeClr val="bg1"/>
                  </a:solidFill>
                </a:rPr>
                <a:t>Hydrozoan </a:t>
              </a:r>
              <a:r>
                <a:rPr lang="en-GB" i="1" dirty="0">
                  <a:solidFill>
                    <a:schemeClr val="bg1"/>
                  </a:solidFill>
                </a:rPr>
                <a:t>Obelia dichotoma</a:t>
              </a:r>
            </a:p>
            <a:p>
              <a:pPr algn="ctr"/>
              <a:r>
                <a:rPr lang="en-GB" dirty="0">
                  <a:solidFill>
                    <a:schemeClr val="bg1"/>
                  </a:solidFill>
                </a:rPr>
                <a:t>(biofouling)</a:t>
              </a:r>
            </a:p>
          </p:txBody>
        </p:sp>
        <p:pic>
          <p:nvPicPr>
            <p:cNvPr id="14" name="Picture 13" descr="Close-up of a sea creature&#10;&#10;AI-generated content may be incorrect.">
              <a:extLst>
                <a:ext uri="{FF2B5EF4-FFF2-40B4-BE49-F238E27FC236}">
                  <a16:creationId xmlns:a16="http://schemas.microsoft.com/office/drawing/2014/main" id="{6A5C8E74-E074-83DD-F9E1-108352CB7B6B}"/>
                </a:ext>
              </a:extLst>
            </p:cNvPr>
            <p:cNvPicPr>
              <a:picLocks noChangeAspect="1"/>
            </p:cNvPicPr>
            <p:nvPr/>
          </p:nvPicPr>
          <p:blipFill>
            <a:blip r:embed="rId4"/>
            <a:srcRect l="9098" r="15051"/>
            <a:stretch/>
          </p:blipFill>
          <p:spPr>
            <a:xfrm>
              <a:off x="4461515" y="756574"/>
              <a:ext cx="3329972" cy="2926730"/>
            </a:xfrm>
            <a:prstGeom prst="rect">
              <a:avLst/>
            </a:prstGeom>
          </p:spPr>
        </p:pic>
      </p:grpSp>
    </p:spTree>
    <p:extLst>
      <p:ext uri="{BB962C8B-B14F-4D97-AF65-F5344CB8AC3E}">
        <p14:creationId xmlns:p14="http://schemas.microsoft.com/office/powerpoint/2010/main" val="385569227"/>
      </p:ext>
    </p:extLst>
  </p:cSld>
  <p:clrMapOvr>
    <a:masterClrMapping/>
  </p:clrMapOvr>
  <mc:AlternateContent xmlns:mc="http://schemas.openxmlformats.org/markup-compatibility/2006">
    <mc:Choice xmlns:p14="http://schemas.microsoft.com/office/powerpoint/2010/main" Requires="p14">
      <p:transition spd="med" p14:dur="700" advTm="6881">
        <p:fade/>
      </p:transition>
    </mc:Choice>
    <mc:Fallback>
      <p:transition spd="med" advTm="688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0BF55700-EC54-058E-19A7-EFD7DE9D0A3B}"/>
            </a:ext>
          </a:extLst>
        </p:cNvPr>
        <p:cNvGrpSpPr/>
        <p:nvPr/>
      </p:nvGrpSpPr>
      <p:grpSpPr>
        <a:xfrm>
          <a:off x="0" y="0"/>
          <a:ext cx="0" cy="0"/>
          <a:chOff x="0" y="0"/>
          <a:chExt cx="0" cy="0"/>
        </a:xfrm>
      </p:grpSpPr>
      <p:sp>
        <p:nvSpPr>
          <p:cNvPr id="202" name="Google Shape;202;p42">
            <a:extLst>
              <a:ext uri="{FF2B5EF4-FFF2-40B4-BE49-F238E27FC236}">
                <a16:creationId xmlns:a16="http://schemas.microsoft.com/office/drawing/2014/main" id="{CE921C88-6E6E-4F9C-749B-1E5664E9F906}"/>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Impacts to seaweed</a:t>
            </a:r>
            <a:endParaRPr sz="2000" dirty="0">
              <a:solidFill>
                <a:schemeClr val="bg1"/>
              </a:solidFill>
              <a:latin typeface="Aptos" panose="020B0004020202020204" pitchFamily="34" charset="0"/>
            </a:endParaRPr>
          </a:p>
        </p:txBody>
      </p:sp>
      <p:pic>
        <p:nvPicPr>
          <p:cNvPr id="6148" name="Picture 4">
            <a:extLst>
              <a:ext uri="{FF2B5EF4-FFF2-40B4-BE49-F238E27FC236}">
                <a16:creationId xmlns:a16="http://schemas.microsoft.com/office/drawing/2014/main" id="{412182BC-3F9C-E6C7-3D4A-4798A2BC6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0" y="811443"/>
            <a:ext cx="4938715" cy="3028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F30ABC-5588-30BE-63C8-7A6BA3452DBA}"/>
              </a:ext>
            </a:extLst>
          </p:cNvPr>
          <p:cNvSpPr txBox="1"/>
          <p:nvPr/>
        </p:nvSpPr>
        <p:spPr>
          <a:xfrm>
            <a:off x="555531" y="3840302"/>
            <a:ext cx="4207168" cy="307777"/>
          </a:xfrm>
          <a:prstGeom prst="rect">
            <a:avLst/>
          </a:prstGeom>
          <a:noFill/>
        </p:spPr>
        <p:txBody>
          <a:bodyPr wrap="square" rtlCol="0">
            <a:spAutoFit/>
          </a:bodyPr>
          <a:lstStyle/>
          <a:p>
            <a:r>
              <a:rPr lang="en-GB" dirty="0">
                <a:solidFill>
                  <a:schemeClr val="bg1"/>
                </a:solidFill>
              </a:rPr>
              <a:t>Hydrozoan </a:t>
            </a:r>
            <a:r>
              <a:rPr lang="en-GB" i="1" dirty="0">
                <a:solidFill>
                  <a:schemeClr val="bg1"/>
                </a:solidFill>
              </a:rPr>
              <a:t>Obelia </a:t>
            </a:r>
            <a:r>
              <a:rPr lang="en-GB" i="1" dirty="0" err="1">
                <a:solidFill>
                  <a:schemeClr val="bg1"/>
                </a:solidFill>
              </a:rPr>
              <a:t>geniculata</a:t>
            </a:r>
            <a:endParaRPr lang="en-GB" i="1" dirty="0">
              <a:solidFill>
                <a:schemeClr val="bg1"/>
              </a:solidFill>
            </a:endParaRPr>
          </a:p>
        </p:txBody>
      </p:sp>
      <p:sp>
        <p:nvSpPr>
          <p:cNvPr id="5" name="Text Placeholder 4">
            <a:extLst>
              <a:ext uri="{FF2B5EF4-FFF2-40B4-BE49-F238E27FC236}">
                <a16:creationId xmlns:a16="http://schemas.microsoft.com/office/drawing/2014/main" id="{B94910CD-1879-1E3E-6AC7-81EC5371058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393230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E0833F2B-050D-1986-F5CD-FD12ECEDE615}"/>
            </a:ext>
          </a:extLst>
        </p:cNvPr>
        <p:cNvGrpSpPr/>
        <p:nvPr/>
      </p:nvGrpSpPr>
      <p:grpSpPr>
        <a:xfrm>
          <a:off x="0" y="0"/>
          <a:ext cx="0" cy="0"/>
          <a:chOff x="0" y="0"/>
          <a:chExt cx="0" cy="0"/>
        </a:xfrm>
      </p:grpSpPr>
      <p:sp>
        <p:nvSpPr>
          <p:cNvPr id="201" name="Google Shape;201;p42">
            <a:extLst>
              <a:ext uri="{FF2B5EF4-FFF2-40B4-BE49-F238E27FC236}">
                <a16:creationId xmlns:a16="http://schemas.microsoft.com/office/drawing/2014/main" id="{E287073A-FD1E-B4C4-357C-4D265395630A}"/>
              </a:ext>
            </a:extLst>
          </p:cNvPr>
          <p:cNvSpPr txBox="1">
            <a:spLocks noGrp="1"/>
          </p:cNvSpPr>
          <p:nvPr>
            <p:ph type="body" idx="1"/>
          </p:nvPr>
        </p:nvSpPr>
        <p:spPr>
          <a:xfrm>
            <a:off x="4686907" y="632219"/>
            <a:ext cx="4162567" cy="2554423"/>
          </a:xfrm>
          <a:prstGeom prst="rect">
            <a:avLst/>
          </a:prstGeom>
        </p:spPr>
        <p:txBody>
          <a:bodyPr spcFirstLastPara="1" wrap="square" lIns="91425" tIns="91425" rIns="91425" bIns="91425" anchor="t" anchorCtr="0">
            <a:noAutofit/>
          </a:bodyPr>
          <a:lstStyle/>
          <a:p>
            <a:pPr marL="285759" indent="-285759">
              <a:buClr>
                <a:srgbClr val="434343"/>
              </a:buClr>
              <a:buSzPts val="1100"/>
              <a:buFont typeface="Arial" panose="020B0604020202020204" pitchFamily="34" charset="0"/>
              <a:buChar char="•"/>
            </a:pPr>
            <a:r>
              <a:rPr lang="en-GB" sz="1800" b="1" dirty="0">
                <a:solidFill>
                  <a:schemeClr val="bg1"/>
                </a:solidFill>
                <a:latin typeface="Aptos"/>
              </a:rPr>
              <a:t>Physical damage </a:t>
            </a:r>
            <a:r>
              <a:rPr lang="en-GB" sz="1800" dirty="0">
                <a:solidFill>
                  <a:schemeClr val="bg1"/>
                </a:solidFill>
                <a:latin typeface="Aptos"/>
              </a:rPr>
              <a:t>: Increased weight and drag = breakage (whipping) / dislodgment </a:t>
            </a: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p:txBody>
      </p:sp>
      <p:sp>
        <p:nvSpPr>
          <p:cNvPr id="202" name="Google Shape;202;p42">
            <a:extLst>
              <a:ext uri="{FF2B5EF4-FFF2-40B4-BE49-F238E27FC236}">
                <a16:creationId xmlns:a16="http://schemas.microsoft.com/office/drawing/2014/main" id="{02FAF98F-AD30-1EC5-AE2C-7877853B7EA5}"/>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Impacts to seaweed</a:t>
            </a:r>
            <a:endParaRPr sz="2000" dirty="0">
              <a:solidFill>
                <a:schemeClr val="bg1"/>
              </a:solidFill>
              <a:latin typeface="Aptos" panose="020B0004020202020204" pitchFamily="34" charset="0"/>
            </a:endParaRPr>
          </a:p>
        </p:txBody>
      </p:sp>
      <p:pic>
        <p:nvPicPr>
          <p:cNvPr id="6148" name="Picture 4">
            <a:extLst>
              <a:ext uri="{FF2B5EF4-FFF2-40B4-BE49-F238E27FC236}">
                <a16:creationId xmlns:a16="http://schemas.microsoft.com/office/drawing/2014/main" id="{7670772C-A8B9-4168-9DCA-4F5D77D98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0" y="811443"/>
            <a:ext cx="4938715" cy="3028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1FE015-D494-FEDD-90BD-C43FEBCA904E}"/>
              </a:ext>
            </a:extLst>
          </p:cNvPr>
          <p:cNvSpPr txBox="1"/>
          <p:nvPr/>
        </p:nvSpPr>
        <p:spPr>
          <a:xfrm>
            <a:off x="555531" y="3840302"/>
            <a:ext cx="4207168" cy="307777"/>
          </a:xfrm>
          <a:prstGeom prst="rect">
            <a:avLst/>
          </a:prstGeom>
          <a:noFill/>
        </p:spPr>
        <p:txBody>
          <a:bodyPr wrap="square" rtlCol="0">
            <a:spAutoFit/>
          </a:bodyPr>
          <a:lstStyle/>
          <a:p>
            <a:r>
              <a:rPr lang="en-GB" dirty="0">
                <a:solidFill>
                  <a:schemeClr val="bg1"/>
                </a:solidFill>
              </a:rPr>
              <a:t>Hydrozoan </a:t>
            </a:r>
            <a:r>
              <a:rPr lang="en-GB" i="1" dirty="0">
                <a:solidFill>
                  <a:schemeClr val="bg1"/>
                </a:solidFill>
              </a:rPr>
              <a:t>Obelia </a:t>
            </a:r>
            <a:r>
              <a:rPr lang="en-GB" i="1" dirty="0" err="1">
                <a:solidFill>
                  <a:schemeClr val="bg1"/>
                </a:solidFill>
              </a:rPr>
              <a:t>geniculata</a:t>
            </a:r>
            <a:endParaRPr lang="en-GB" i="1" dirty="0">
              <a:solidFill>
                <a:schemeClr val="bg1"/>
              </a:solidFill>
            </a:endParaRPr>
          </a:p>
        </p:txBody>
      </p:sp>
    </p:spTree>
    <p:extLst>
      <p:ext uri="{BB962C8B-B14F-4D97-AF65-F5344CB8AC3E}">
        <p14:creationId xmlns:p14="http://schemas.microsoft.com/office/powerpoint/2010/main" val="3578971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ancún as a Tourist Destination by Slidesgo">
  <a:themeElements>
    <a:clrScheme name="Simple Light">
      <a:dk1>
        <a:srgbClr val="000000"/>
      </a:dk1>
      <a:lt1>
        <a:srgbClr val="FFFFFF"/>
      </a:lt1>
      <a:dk2>
        <a:srgbClr val="52A8AD"/>
      </a:dk2>
      <a:lt2>
        <a:srgbClr val="F6ECD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72C94AF6138F4F97F74BA987FA7B11" ma:contentTypeVersion="13" ma:contentTypeDescription="Create a new document." ma:contentTypeScope="" ma:versionID="62ea5c3ea1e9af4a865fbd1396f0669f">
  <xsd:schema xmlns:xsd="http://www.w3.org/2001/XMLSchema" xmlns:xs="http://www.w3.org/2001/XMLSchema" xmlns:p="http://schemas.microsoft.com/office/2006/metadata/properties" xmlns:ns3="89ba2e87-a6a1-49b1-b493-39944c63e165" targetNamespace="http://schemas.microsoft.com/office/2006/metadata/properties" ma:root="true" ma:fieldsID="4a513344d492ccfab4c126cb522f62d3" ns3:_="">
    <xsd:import namespace="89ba2e87-a6a1-49b1-b493-39944c63e165"/>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ba2e87-a6a1-49b1-b493-39944c63e165"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9ba2e87-a6a1-49b1-b493-39944c63e165" xsi:nil="true"/>
  </documentManagement>
</p:properties>
</file>

<file path=customXml/itemProps1.xml><?xml version="1.0" encoding="utf-8"?>
<ds:datastoreItem xmlns:ds="http://schemas.openxmlformats.org/officeDocument/2006/customXml" ds:itemID="{0255BE15-C74B-4966-9FF9-4DEF718E6E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ba2e87-a6a1-49b1-b493-39944c63e1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31D8DCB-55A2-490F-920C-1260AA42DD32}">
  <ds:schemaRefs>
    <ds:schemaRef ds:uri="http://schemas.microsoft.com/sharepoint/v3/contenttype/forms"/>
  </ds:schemaRefs>
</ds:datastoreItem>
</file>

<file path=customXml/itemProps3.xml><?xml version="1.0" encoding="utf-8"?>
<ds:datastoreItem xmlns:ds="http://schemas.openxmlformats.org/officeDocument/2006/customXml" ds:itemID="{874DA1FE-F621-4397-B8EF-75CC81D2EB9D}">
  <ds:schemaRefs>
    <ds:schemaRef ds:uri="http://schemas.microsoft.com/office/infopath/2007/PartnerControls"/>
    <ds:schemaRef ds:uri="http://schemas.microsoft.com/office/2006/documentManagement/types"/>
    <ds:schemaRef ds:uri="http://purl.org/dc/terms/"/>
    <ds:schemaRef ds:uri="http://purl.org/dc/elements/1.1/"/>
    <ds:schemaRef ds:uri="89ba2e87-a6a1-49b1-b493-39944c63e165"/>
    <ds:schemaRef ds:uri="http://purl.org/dc/dcmitype/"/>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6683</TotalTime>
  <Words>2361</Words>
  <Application>Microsoft Office PowerPoint</Application>
  <PresentationFormat>On-screen Show (16:9)</PresentationFormat>
  <Paragraphs>287</Paragraphs>
  <Slides>28</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Wingdings</vt:lpstr>
      <vt:lpstr>Aptos Display</vt:lpstr>
      <vt:lpstr>Calibri</vt:lpstr>
      <vt:lpstr>Montserrat</vt:lpstr>
      <vt:lpstr>Calibri Light</vt:lpstr>
      <vt:lpstr>Chivo Black</vt:lpstr>
      <vt:lpstr>Open Sans</vt:lpstr>
      <vt:lpstr>Helvetica</vt:lpstr>
      <vt:lpstr>Harding</vt:lpstr>
      <vt:lpstr>Yeseva One</vt:lpstr>
      <vt:lpstr>Aptos</vt:lpstr>
      <vt:lpstr>DM Sans</vt:lpstr>
      <vt:lpstr>Arial</vt:lpstr>
      <vt:lpstr>Cancún as a Tourist Destination by Slidesgo</vt:lpstr>
      <vt:lpstr>Office 2013 - 2022 Theme</vt:lpstr>
      <vt:lpstr>Investigating biofouling in seaweed aquaculture using eDNA diagnostics</vt:lpstr>
      <vt:lpstr>PowerPoint Presentation</vt:lpstr>
      <vt:lpstr>Seaweed-Based Circular Bioeconomy</vt:lpstr>
      <vt:lpstr>PowerPoint Presentation</vt:lpstr>
      <vt:lpstr>PowerPoint Presentation</vt:lpstr>
      <vt:lpstr>Seaweed Epibionts / Biofouling Species</vt:lpstr>
      <vt:lpstr>Seaweed Epibionts / Biofouling Species</vt:lpstr>
      <vt:lpstr>Impacts to seaweed</vt:lpstr>
      <vt:lpstr>Impacts to seaweed</vt:lpstr>
      <vt:lpstr>Impacts to seaweed</vt:lpstr>
      <vt:lpstr>Impacts to seaweed</vt:lpstr>
      <vt:lpstr>Biofouling rapidly increases in spring / summer</vt:lpstr>
      <vt:lpstr>Knowledge gap - Challenge</vt:lpstr>
      <vt:lpstr>PhD Aim and objectives </vt:lpstr>
      <vt:lpstr>PhD Aim and objectives </vt:lpstr>
      <vt:lpstr>PowerPoint Presentation</vt:lpstr>
      <vt:lpstr>PowerPoint Presentation</vt:lpstr>
      <vt:lpstr>PowerPoint Presentation</vt:lpstr>
      <vt:lpstr>Sampling Farm Locations  (n = 11)</vt:lpstr>
      <vt:lpstr>Sampling </vt:lpstr>
      <vt:lpstr>Sampling </vt:lpstr>
      <vt:lpstr>Sampling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Calum Young</dc:creator>
  <cp:lastModifiedBy>Calum Young (PGR)</cp:lastModifiedBy>
  <cp:revision>219</cp:revision>
  <dcterms:modified xsi:type="dcterms:W3CDTF">2025-05-12T10:13:50Z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0x010100F572C94AF6138F4F97F74BA987FA7B11</vt:lpwstr>
  </property>
</Properties>
</file>